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334" r:id="rId17"/>
    <p:sldId id="335" r:id="rId18"/>
    <p:sldId id="276" r:id="rId19"/>
    <p:sldId id="303" r:id="rId20"/>
    <p:sldId id="293" r:id="rId21"/>
    <p:sldId id="277" r:id="rId22"/>
    <p:sldId id="336" r:id="rId23"/>
    <p:sldId id="337" r:id="rId24"/>
    <p:sldId id="284" r:id="rId25"/>
    <p:sldId id="269" r:id="rId26"/>
    <p:sldId id="304" r:id="rId27"/>
    <p:sldId id="305" r:id="rId28"/>
    <p:sldId id="307" r:id="rId29"/>
    <p:sldId id="306" r:id="rId30"/>
    <p:sldId id="308" r:id="rId31"/>
    <p:sldId id="270" r:id="rId32"/>
    <p:sldId id="309" r:id="rId33"/>
    <p:sldId id="310" r:id="rId34"/>
    <p:sldId id="311" r:id="rId35"/>
    <p:sldId id="338"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339" r:id="rId51"/>
    <p:sldId id="288" r:id="rId52"/>
    <p:sldId id="289" r:id="rId53"/>
    <p:sldId id="320"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23689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52079-99A1-A2DB-75F9-A0B1E5B53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CB08C-2FEE-C3F4-CD44-CFACFAA91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466CD-D6F9-24E4-A629-3ADB6BCA15C2}"/>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B07953D0-31DB-ED05-F1CF-EA5487A9402F}"/>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552736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BA9B-3A4A-F589-F6BA-1244DA472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3B985-4B7A-7971-FC89-76ED6C1C2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E4492-DE65-DED9-0818-5B726BAB2EF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7F0625CB-44A8-4E92-5F34-EDA5A8201B04}"/>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20576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C5DF1-83E6-5BFB-CCEA-96C57BB34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D44F-96E6-EB3E-FC06-68D097D14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897C98-9B00-E72D-F85B-40636F071BC1}"/>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C29BEDF4-D360-26C7-BE59-3E44D9666979}"/>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812170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errymdx1377/Applied-Data-Science-Capstone/blob/main/week%201/Data%20Collection%20with%20Web%20Scrap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errymdx1377/Applied-Data-Science-Capstone/blob/main/week%201/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errymdx1377/Applied-Data-Science-Capstone/blob/main/week%202/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errymdx1377/Applied-Data-Science-Capstone/blob/main/week%202/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errymdx1377/Applied-Data-Science-Capstone/blob/main/week%203/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herrymdx1377/Applied-Data-Science-Capstone/blob/main/week%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herrymdx1377/Applied-Data-Science-Capstone/blob/main/week%204/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Sherrymdx1377/Applied-Data-Science-Capstone/tree/main/week%203/Interactive%20Visual%20Analytics%20with%20Folium%20lab" TargetMode="External"/><Relationship Id="rId4" Type="http://schemas.openxmlformats.org/officeDocument/2006/relationships/hyperlink" Target="https://github.com/Sherrymdx1377/Applied-Data-Science-Capstone"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errymdx1377/Applied-Data-Science-Capstone/blob/main/week%201/Data%20Collection%20API%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Shaghayegh Haghbin</a:t>
            </a:r>
          </a:p>
          <a:p>
            <a:r>
              <a:rPr lang="en-US" dirty="0">
                <a:solidFill>
                  <a:schemeClr val="bg2"/>
                </a:solidFill>
                <a:latin typeface="Abadi" panose="020B0604020104020204" pitchFamily="34" charset="0"/>
                <a:ea typeface="SF Pro" pitchFamily="2" charset="0"/>
                <a:cs typeface="SF Pro" pitchFamily="2" charset="0"/>
              </a:rPr>
              <a:t>21/02/2024</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31763"/>
            <a:ext cx="10535561" cy="188875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sourced from SpaceX launches, including accessible information via Wikipedia are acquired following the outlined flowchart and persisted for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https://github.com/Sherrymdx1377/Applied-Data-Science-Capstone/blob/main/week%201/Data%20Collection%20with%20Web%20Scraping%20lab.ipynb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922411" y="3429001"/>
            <a:ext cx="10448851" cy="259657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Flowchart: Process 4">
            <a:extLst>
              <a:ext uri="{FF2B5EF4-FFF2-40B4-BE49-F238E27FC236}">
                <a16:creationId xmlns:a16="http://schemas.microsoft.com/office/drawing/2014/main" id="{48466C7D-E4F4-3EFD-E5B8-934676C63E50}"/>
              </a:ext>
            </a:extLst>
          </p:cNvPr>
          <p:cNvSpPr/>
          <p:nvPr/>
        </p:nvSpPr>
        <p:spPr>
          <a:xfrm>
            <a:off x="1197428" y="4082682"/>
            <a:ext cx="2259543" cy="1360163"/>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i="0" dirty="0">
                <a:solidFill>
                  <a:srgbClr val="0D0D0D"/>
                </a:solidFill>
                <a:effectLst/>
                <a:latin typeface="Abadi" panose="020B0604020104020204" pitchFamily="34" charset="0"/>
              </a:rPr>
              <a:t>Retrieve the Wikipedia page for Falcon 9 Launch.</a:t>
            </a:r>
          </a:p>
        </p:txBody>
      </p:sp>
      <p:sp>
        <p:nvSpPr>
          <p:cNvPr id="7" name="Flowchart: Process 6">
            <a:extLst>
              <a:ext uri="{FF2B5EF4-FFF2-40B4-BE49-F238E27FC236}">
                <a16:creationId xmlns:a16="http://schemas.microsoft.com/office/drawing/2014/main" id="{FA52180C-8C9B-F7F1-FC19-2F25EA63DD2D}"/>
              </a:ext>
            </a:extLst>
          </p:cNvPr>
          <p:cNvSpPr/>
          <p:nvPr/>
        </p:nvSpPr>
        <p:spPr>
          <a:xfrm>
            <a:off x="4884300" y="4082682"/>
            <a:ext cx="2259543" cy="1360163"/>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i="0" dirty="0">
                <a:solidFill>
                  <a:srgbClr val="0D0D0D"/>
                </a:solidFill>
                <a:effectLst/>
                <a:latin typeface="Abadi" panose="020B0604020104020204" pitchFamily="34" charset="0"/>
              </a:rPr>
              <a:t>From the HTML table header, retrieve every column and variable names.</a:t>
            </a:r>
          </a:p>
        </p:txBody>
      </p:sp>
      <p:sp>
        <p:nvSpPr>
          <p:cNvPr id="8" name="Flowchart: Process 7">
            <a:extLst>
              <a:ext uri="{FF2B5EF4-FFF2-40B4-BE49-F238E27FC236}">
                <a16:creationId xmlns:a16="http://schemas.microsoft.com/office/drawing/2014/main" id="{879FF58C-465E-48AD-4808-62D936C3D9FC}"/>
              </a:ext>
            </a:extLst>
          </p:cNvPr>
          <p:cNvSpPr/>
          <p:nvPr/>
        </p:nvSpPr>
        <p:spPr>
          <a:xfrm>
            <a:off x="8571172" y="4082682"/>
            <a:ext cx="2259543" cy="1360163"/>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dirty="0">
                <a:solidFill>
                  <a:schemeClr val="tx1"/>
                </a:solidFill>
                <a:latin typeface="Abadi" panose="020B0604020104020204" pitchFamily="34" charset="0"/>
              </a:rPr>
              <a:t>Parsing the HTML tables associated with the launch data generates a data frame.</a:t>
            </a:r>
          </a:p>
        </p:txBody>
      </p:sp>
      <p:sp>
        <p:nvSpPr>
          <p:cNvPr id="9" name="Arrow: Right 8">
            <a:extLst>
              <a:ext uri="{FF2B5EF4-FFF2-40B4-BE49-F238E27FC236}">
                <a16:creationId xmlns:a16="http://schemas.microsoft.com/office/drawing/2014/main" id="{4AAE73AA-07B5-B45E-9965-7201B32A21C0}"/>
              </a:ext>
            </a:extLst>
          </p:cNvPr>
          <p:cNvSpPr/>
          <p:nvPr/>
        </p:nvSpPr>
        <p:spPr>
          <a:xfrm>
            <a:off x="3856846" y="4556259"/>
            <a:ext cx="510571" cy="4130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49F8781-E340-5479-4BEF-60008FC83BB8}"/>
              </a:ext>
            </a:extLst>
          </p:cNvPr>
          <p:cNvSpPr/>
          <p:nvPr/>
        </p:nvSpPr>
        <p:spPr>
          <a:xfrm>
            <a:off x="7660726" y="4521745"/>
            <a:ext cx="510571" cy="4130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053"/>
            <a:ext cx="8975652"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88DEC0F7-BD1A-AEF7-5434-E2C58A824BF7}"/>
              </a:ext>
            </a:extLst>
          </p:cNvPr>
          <p:cNvSpPr txBox="1">
            <a:spLocks/>
          </p:cNvSpPr>
          <p:nvPr/>
        </p:nvSpPr>
        <p:spPr>
          <a:xfrm>
            <a:off x="886428" y="1367852"/>
            <a:ext cx="5394629" cy="235449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0" i="0" dirty="0">
                <a:solidFill>
                  <a:srgbClr val="0D0D0D"/>
                </a:solidFill>
                <a:effectLst/>
                <a:latin typeface="Abadi" panose="020B0604020104020204" pitchFamily="34" charset="0"/>
              </a:rPr>
              <a:t>The dataset underwent initial Exploratory Data Analysis. Followin</a:t>
            </a:r>
            <a:r>
              <a:rPr lang="en-US" sz="2200" dirty="0">
                <a:solidFill>
                  <a:srgbClr val="0D0D0D"/>
                </a:solidFill>
                <a:latin typeface="Abadi" panose="020B0604020104020204" pitchFamily="34" charset="0"/>
              </a:rPr>
              <a:t>g that</a:t>
            </a:r>
            <a:r>
              <a:rPr lang="en-US" sz="2200" b="0" i="0" dirty="0">
                <a:solidFill>
                  <a:srgbClr val="0D0D0D"/>
                </a:solidFill>
                <a:effectLst/>
                <a:latin typeface="Abadi" panose="020B0604020104020204" pitchFamily="34" charset="0"/>
              </a:rPr>
              <a:t>, analyses were conducted to determine the number of launches per site, instances of each orbit and results categorized by orbit type. Lastly, the landing outcome label was generated based on the data within the Outcome column.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https://github.com/Sherrymdx1377/Applied-Data-Science-Capstone/blob/main/week%201/Data%20wrangling.ipynb</a:t>
            </a:r>
            <a:endParaRPr lang="en-US" sz="22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E7D2E456-5A42-BDFC-C4D1-78D2D0140354}"/>
              </a:ext>
            </a:extLst>
          </p:cNvPr>
          <p:cNvSpPr txBox="1">
            <a:spLocks/>
          </p:cNvSpPr>
          <p:nvPr/>
        </p:nvSpPr>
        <p:spPr>
          <a:xfrm>
            <a:off x="6397474" y="1499054"/>
            <a:ext cx="4973788" cy="460783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Flowchart: Process 6">
            <a:extLst>
              <a:ext uri="{FF2B5EF4-FFF2-40B4-BE49-F238E27FC236}">
                <a16:creationId xmlns:a16="http://schemas.microsoft.com/office/drawing/2014/main" id="{53FDA6A5-80BA-8FCF-DD29-2494ED4DD50C}"/>
              </a:ext>
            </a:extLst>
          </p:cNvPr>
          <p:cNvSpPr/>
          <p:nvPr/>
        </p:nvSpPr>
        <p:spPr>
          <a:xfrm>
            <a:off x="8025304" y="1614153"/>
            <a:ext cx="1586782" cy="1110152"/>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i="0" dirty="0">
                <a:solidFill>
                  <a:srgbClr val="0D0D0D"/>
                </a:solidFill>
                <a:effectLst/>
                <a:latin typeface="Abadi" panose="020B0604020104020204" pitchFamily="34" charset="0"/>
              </a:rPr>
              <a:t>Exploratory Data Analysis</a:t>
            </a:r>
          </a:p>
        </p:txBody>
      </p:sp>
      <p:sp>
        <p:nvSpPr>
          <p:cNvPr id="9" name="Flowchart: Process 8">
            <a:extLst>
              <a:ext uri="{FF2B5EF4-FFF2-40B4-BE49-F238E27FC236}">
                <a16:creationId xmlns:a16="http://schemas.microsoft.com/office/drawing/2014/main" id="{BF916513-637A-F3D3-5AB8-F1257D8F91E8}"/>
              </a:ext>
            </a:extLst>
          </p:cNvPr>
          <p:cNvSpPr/>
          <p:nvPr/>
        </p:nvSpPr>
        <p:spPr>
          <a:xfrm>
            <a:off x="8012244" y="3299386"/>
            <a:ext cx="1627830" cy="899699"/>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dirty="0">
                <a:solidFill>
                  <a:srgbClr val="0D0D0D"/>
                </a:solidFill>
                <a:latin typeface="Abadi" panose="020B0604020104020204" pitchFamily="34" charset="0"/>
              </a:rPr>
              <a:t>Overview</a:t>
            </a:r>
            <a:endParaRPr lang="en-US" sz="1500" b="1" i="0" dirty="0">
              <a:solidFill>
                <a:srgbClr val="0D0D0D"/>
              </a:solidFill>
              <a:effectLst/>
              <a:latin typeface="Abadi" panose="020B0604020104020204" pitchFamily="34" charset="0"/>
            </a:endParaRPr>
          </a:p>
        </p:txBody>
      </p:sp>
      <p:sp>
        <p:nvSpPr>
          <p:cNvPr id="10" name="Flowchart: Process 9">
            <a:extLst>
              <a:ext uri="{FF2B5EF4-FFF2-40B4-BE49-F238E27FC236}">
                <a16:creationId xmlns:a16="http://schemas.microsoft.com/office/drawing/2014/main" id="{C27F164D-FD59-4D43-1F14-69D49595EE9B}"/>
              </a:ext>
            </a:extLst>
          </p:cNvPr>
          <p:cNvSpPr/>
          <p:nvPr/>
        </p:nvSpPr>
        <p:spPr>
          <a:xfrm>
            <a:off x="8032768" y="4766135"/>
            <a:ext cx="1607306" cy="1026133"/>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dirty="0">
                <a:solidFill>
                  <a:schemeClr val="tx1"/>
                </a:solidFill>
                <a:latin typeface="Abadi" panose="020B0604020104020204" pitchFamily="34" charset="0"/>
              </a:rPr>
              <a:t>Generation of Landing Outcome label</a:t>
            </a:r>
          </a:p>
        </p:txBody>
      </p:sp>
      <p:sp>
        <p:nvSpPr>
          <p:cNvPr id="12" name="Arrow: Right 11">
            <a:extLst>
              <a:ext uri="{FF2B5EF4-FFF2-40B4-BE49-F238E27FC236}">
                <a16:creationId xmlns:a16="http://schemas.microsoft.com/office/drawing/2014/main" id="{0638026B-A191-2A77-B518-F9F3609B3C93}"/>
              </a:ext>
            </a:extLst>
          </p:cNvPr>
          <p:cNvSpPr/>
          <p:nvPr/>
        </p:nvSpPr>
        <p:spPr>
          <a:xfrm rot="5400000">
            <a:off x="8581135" y="2871360"/>
            <a:ext cx="510571" cy="3454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AA711F8-D13A-6439-4552-0A979D621D79}"/>
              </a:ext>
            </a:extLst>
          </p:cNvPr>
          <p:cNvSpPr/>
          <p:nvPr/>
        </p:nvSpPr>
        <p:spPr>
          <a:xfrm rot="5400000">
            <a:off x="8570873" y="4336899"/>
            <a:ext cx="510571" cy="3454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80967"/>
            <a:ext cx="10515602" cy="635877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During the Exploratory Data Analysis with Data Visualization phase, plots like scatterplots and bar plots were employed to investigate data and illustrate the correlation between the sets of variables: </a:t>
            </a:r>
          </a:p>
          <a:p>
            <a:pPr marL="457200" indent="-457200">
              <a:lnSpc>
                <a:spcPct val="100000"/>
              </a:lnSpc>
              <a:spcBef>
                <a:spcPts val="1400"/>
              </a:spcBef>
              <a:buFont typeface="+mj-lt"/>
              <a:buAutoNum type="arabicPeriod"/>
            </a:pPr>
            <a:r>
              <a:rPr lang="en-US" sz="2000" dirty="0">
                <a:latin typeface="Abadi" panose="020B0604020104020204" pitchFamily="34" charset="0"/>
              </a:rPr>
              <a:t>Payload Mass X Flight Number</a:t>
            </a:r>
          </a:p>
          <a:p>
            <a:pPr marL="457200" indent="-457200">
              <a:lnSpc>
                <a:spcPct val="100000"/>
              </a:lnSpc>
              <a:spcBef>
                <a:spcPts val="1400"/>
              </a:spcBef>
              <a:buFont typeface="+mj-lt"/>
              <a:buAutoNum type="arabicPeriod"/>
            </a:pPr>
            <a:r>
              <a:rPr lang="en-US" sz="2000" dirty="0">
                <a:latin typeface="Abadi" panose="020B0604020104020204" pitchFamily="34" charset="0"/>
              </a:rPr>
              <a:t>Launch Site X Flight Number</a:t>
            </a:r>
          </a:p>
          <a:p>
            <a:pPr marL="457200" indent="-457200">
              <a:lnSpc>
                <a:spcPct val="100000"/>
              </a:lnSpc>
              <a:spcBef>
                <a:spcPts val="1400"/>
              </a:spcBef>
              <a:buFont typeface="+mj-lt"/>
              <a:buAutoNum type="arabicPeriod"/>
            </a:pPr>
            <a:r>
              <a:rPr lang="en-US" sz="2000" dirty="0">
                <a:latin typeface="Abadi" panose="020B0604020104020204" pitchFamily="34" charset="0"/>
              </a:rPr>
              <a:t>Launch Site X Payload Mass</a:t>
            </a:r>
          </a:p>
          <a:p>
            <a:pPr marL="457200" indent="-457200">
              <a:lnSpc>
                <a:spcPct val="100000"/>
              </a:lnSpc>
              <a:spcBef>
                <a:spcPts val="1400"/>
              </a:spcBef>
              <a:buFont typeface="+mj-lt"/>
              <a:buAutoNum type="arabicPeriod"/>
            </a:pPr>
            <a:r>
              <a:rPr lang="en-US" sz="2000" dirty="0">
                <a:latin typeface="Abadi" panose="020B0604020104020204" pitchFamily="34" charset="0"/>
              </a:rPr>
              <a:t>Orbit and Flight Number</a:t>
            </a:r>
          </a:p>
          <a:p>
            <a:pPr marL="457200" indent="-457200">
              <a:lnSpc>
                <a:spcPct val="100000"/>
              </a:lnSpc>
              <a:spcBef>
                <a:spcPts val="1400"/>
              </a:spcBef>
              <a:buFont typeface="+mj-lt"/>
              <a:buAutoNum type="arabicPeriod"/>
            </a:pPr>
            <a:r>
              <a:rPr lang="en-US" sz="2000" dirty="0">
                <a:latin typeface="Abadi" panose="020B0604020104020204" pitchFamily="34" charset="0"/>
              </a:rPr>
              <a:t>Payload and Orbit</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https://github.com/Sherrymdx1377/Applied-Data-Science-Capstone/blob/main/week%202/EDA%20with%20Visualization.ipynb</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06F36AE4-2CDB-F548-D38B-C221BE699919}"/>
              </a:ext>
            </a:extLst>
          </p:cNvPr>
          <p:cNvPicPr>
            <a:picLocks noChangeAspect="1"/>
          </p:cNvPicPr>
          <p:nvPr/>
        </p:nvPicPr>
        <p:blipFill>
          <a:blip r:embed="rId4"/>
          <a:stretch>
            <a:fillRect/>
          </a:stretch>
        </p:blipFill>
        <p:spPr>
          <a:xfrm>
            <a:off x="4811487" y="2572648"/>
            <a:ext cx="6985752" cy="2447185"/>
          </a:xfrm>
          <a:prstGeom prst="rect">
            <a:avLst/>
          </a:prstGeom>
        </p:spPr>
      </p:pic>
      <p:sp>
        <p:nvSpPr>
          <p:cNvPr id="2" name="Content Placeholder 4">
            <a:extLst>
              <a:ext uri="{FF2B5EF4-FFF2-40B4-BE49-F238E27FC236}">
                <a16:creationId xmlns:a16="http://schemas.microsoft.com/office/drawing/2014/main" id="{EAE39AA1-AB7F-B8A6-AC9E-DD9564CCB4CA}"/>
              </a:ext>
            </a:extLst>
          </p:cNvPr>
          <p:cNvSpPr txBox="1">
            <a:spLocks/>
          </p:cNvSpPr>
          <p:nvPr/>
        </p:nvSpPr>
        <p:spPr>
          <a:xfrm>
            <a:off x="4810505" y="2591435"/>
            <a:ext cx="6985752" cy="244718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10B8F56-9161-7A9D-C22F-5D08EFEEAD3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5B7D9D-697B-1DAC-1C5E-A903AE801A30}"/>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2DF6F80F-7D08-EDB6-DDD4-002AC2372BD2}"/>
              </a:ext>
            </a:extLst>
          </p:cNvPr>
          <p:cNvSpPr>
            <a:spLocks noGrp="1"/>
          </p:cNvSpPr>
          <p:nvPr>
            <p:ph idx="4294967295"/>
          </p:nvPr>
        </p:nvSpPr>
        <p:spPr>
          <a:xfrm>
            <a:off x="770011" y="1441217"/>
            <a:ext cx="10515600" cy="4371753"/>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Task 1: </a:t>
            </a:r>
            <a:r>
              <a:rPr lang="en-US" sz="2000" i="0" dirty="0">
                <a:effectLst/>
                <a:latin typeface="Abadi" panose="020B0604020104020204" pitchFamily="34" charset="0"/>
              </a:rPr>
              <a:t>Display the names of the unique launch sites in the space mission</a:t>
            </a:r>
          </a:p>
          <a:p>
            <a:pPr>
              <a:lnSpc>
                <a:spcPct val="100000"/>
              </a:lnSpc>
              <a:spcBef>
                <a:spcPts val="1400"/>
              </a:spcBef>
            </a:pPr>
            <a:r>
              <a:rPr lang="en-US" sz="2000" dirty="0">
                <a:solidFill>
                  <a:schemeClr val="accent3">
                    <a:lumMod val="25000"/>
                  </a:schemeClr>
                </a:solidFill>
                <a:latin typeface="Abadi"/>
              </a:rPr>
              <a:t>Task 2: </a:t>
            </a:r>
            <a:r>
              <a:rPr lang="en-US" sz="2000" i="0" dirty="0">
                <a:effectLst/>
                <a:latin typeface="Abadi" panose="020B0604020104020204" pitchFamily="34" charset="0"/>
              </a:rPr>
              <a:t>Display 5 records where launch sites begin with the string 'CCA’</a:t>
            </a:r>
          </a:p>
          <a:p>
            <a:pPr>
              <a:lnSpc>
                <a:spcPct val="100000"/>
              </a:lnSpc>
              <a:spcBef>
                <a:spcPts val="1400"/>
              </a:spcBef>
            </a:pPr>
            <a:r>
              <a:rPr lang="en-US" sz="2000" dirty="0">
                <a:latin typeface="Abadi" panose="020B0604020104020204" pitchFamily="34" charset="0"/>
              </a:rPr>
              <a:t>Task 3: </a:t>
            </a:r>
            <a:r>
              <a:rPr lang="en-US" sz="2000" i="0" dirty="0">
                <a:effectLst/>
                <a:latin typeface="Abadi" panose="020B0604020104020204" pitchFamily="34" charset="0"/>
              </a:rPr>
              <a:t>Display the total payload mass carried by boosters launched by NASA (CRS)</a:t>
            </a:r>
          </a:p>
          <a:p>
            <a:pPr>
              <a:lnSpc>
                <a:spcPct val="100000"/>
              </a:lnSpc>
              <a:spcBef>
                <a:spcPts val="1400"/>
              </a:spcBef>
            </a:pPr>
            <a:r>
              <a:rPr lang="en-US" sz="2000" dirty="0">
                <a:latin typeface="Abadi" panose="020B0604020104020204" pitchFamily="34" charset="0"/>
              </a:rPr>
              <a:t>Task 4: </a:t>
            </a:r>
            <a:r>
              <a:rPr lang="en-US" sz="2000" i="0" dirty="0">
                <a:effectLst/>
                <a:latin typeface="Abadi" panose="020B0604020104020204" pitchFamily="34" charset="0"/>
              </a:rPr>
              <a:t>Display average payload mass carried by booster version F9 v1.1</a:t>
            </a:r>
          </a:p>
          <a:p>
            <a:pPr>
              <a:lnSpc>
                <a:spcPct val="100000"/>
              </a:lnSpc>
              <a:spcBef>
                <a:spcPts val="1400"/>
              </a:spcBef>
            </a:pPr>
            <a:r>
              <a:rPr lang="en-US" sz="2000" dirty="0">
                <a:latin typeface="Abadi" panose="020B0604020104020204" pitchFamily="34" charset="0"/>
              </a:rPr>
              <a:t>Task 5: </a:t>
            </a:r>
            <a:r>
              <a:rPr lang="en-US" sz="2000" i="0" dirty="0">
                <a:effectLst/>
                <a:latin typeface="Abadi" panose="020B0604020104020204" pitchFamily="34" charset="0"/>
              </a:rPr>
              <a:t>List the date when the first successful landing outcome in ground pad was achieved.</a:t>
            </a:r>
          </a:p>
          <a:p>
            <a:pPr>
              <a:lnSpc>
                <a:spcPct val="100000"/>
              </a:lnSpc>
              <a:spcBef>
                <a:spcPts val="1400"/>
              </a:spcBef>
            </a:pPr>
            <a:r>
              <a:rPr lang="en-US" sz="2000" dirty="0">
                <a:solidFill>
                  <a:schemeClr val="accent3">
                    <a:lumMod val="25000"/>
                  </a:schemeClr>
                </a:solidFill>
                <a:latin typeface="Abadi"/>
              </a:rPr>
              <a:t>Task 6: </a:t>
            </a:r>
            <a:r>
              <a:rPr lang="en-US" sz="2000" i="0" dirty="0">
                <a:effectLst/>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r>
              <a:rPr lang="en-US" sz="2000" dirty="0">
                <a:solidFill>
                  <a:schemeClr val="accent3">
                    <a:lumMod val="25000"/>
                  </a:schemeClr>
                </a:solidFill>
                <a:latin typeface="Abadi"/>
              </a:rPr>
              <a:t>Task 7: </a:t>
            </a:r>
            <a:r>
              <a:rPr lang="en-US" sz="2000" i="0" dirty="0">
                <a:effectLst/>
                <a:latin typeface="Abadi" panose="020B0604020104020204" pitchFamily="34" charset="0"/>
              </a:rPr>
              <a:t>List the total number of successful and failure mission outcomes</a:t>
            </a:r>
            <a:endParaRPr lang="en-US" sz="2000" dirty="0">
              <a:latin typeface="Abadi" panose="020B0604020104020204" pitchFamily="34" charset="0"/>
            </a:endParaRPr>
          </a:p>
          <a:p>
            <a:pPr>
              <a:lnSpc>
                <a:spcPct val="100000"/>
              </a:lnSpc>
              <a:spcBef>
                <a:spcPts val="1400"/>
              </a:spcBef>
            </a:pPr>
            <a:r>
              <a:rPr lang="en-US" sz="2000" dirty="0">
                <a:latin typeface="Abadi" panose="020B0604020104020204" pitchFamily="34" charset="0"/>
              </a:rPr>
              <a:t>Task 8: </a:t>
            </a:r>
            <a:r>
              <a:rPr lang="en-US" sz="2000" i="0" dirty="0">
                <a:effectLst/>
                <a:latin typeface="Abadi" panose="020B0604020104020204" pitchFamily="34" charset="0"/>
              </a:rPr>
              <a:t>List the names of the </a:t>
            </a:r>
            <a:r>
              <a:rPr lang="en-US" sz="2000" i="0" dirty="0" err="1">
                <a:effectLst/>
                <a:latin typeface="Abadi" panose="020B0604020104020204" pitchFamily="34" charset="0"/>
              </a:rPr>
              <a:t>booster_versions</a:t>
            </a:r>
            <a:r>
              <a:rPr lang="en-US" sz="2000" i="0" dirty="0">
                <a:effectLst/>
                <a:latin typeface="Abadi" panose="020B0604020104020204" pitchFamily="34" charset="0"/>
              </a:rPr>
              <a:t> which have carried the maximum payload mass. </a:t>
            </a:r>
          </a:p>
          <a:p>
            <a:pPr marL="0" indent="0">
              <a:buNone/>
            </a:pPr>
            <a:endParaRPr lang="en-US" dirty="0"/>
          </a:p>
          <a:p>
            <a:endParaRPr lang="en-US" dirty="0"/>
          </a:p>
        </p:txBody>
      </p:sp>
      <p:sp>
        <p:nvSpPr>
          <p:cNvPr id="3" name="Title 1">
            <a:extLst>
              <a:ext uri="{FF2B5EF4-FFF2-40B4-BE49-F238E27FC236}">
                <a16:creationId xmlns:a16="http://schemas.microsoft.com/office/drawing/2014/main" id="{FF2AD62A-418C-0C8C-85C7-06DD803C040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02547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1E1DCD5-9A0C-43E7-984E-76B26962EBC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21F777-C70D-C2F3-6B57-0626D4768EC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21E7E040-7502-9C56-3DD1-33F65B6269F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597CD1D0-891C-63E1-14D6-81C451497DAB}"/>
              </a:ext>
            </a:extLst>
          </p:cNvPr>
          <p:cNvSpPr txBox="1">
            <a:spLocks/>
          </p:cNvSpPr>
          <p:nvPr/>
        </p:nvSpPr>
        <p:spPr>
          <a:xfrm>
            <a:off x="770010" y="1522860"/>
            <a:ext cx="10687961" cy="215467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US" sz="2000" dirty="0">
                <a:latin typeface="Abadi" panose="020B0604020104020204" pitchFamily="34" charset="0"/>
              </a:rPr>
              <a:t>Task 9: </a:t>
            </a:r>
            <a:r>
              <a:rPr lang="en-US" sz="2000" i="0" dirty="0">
                <a:effectLst/>
                <a:latin typeface="Abadi" panose="020B0604020104020204" pitchFamily="34" charset="0"/>
              </a:rPr>
              <a:t>List the records which will display the month names, failure </a:t>
            </a:r>
            <a:r>
              <a:rPr lang="en-US" sz="2000" i="0" dirty="0" err="1">
                <a:effectLst/>
                <a:latin typeface="Abadi" panose="020B0604020104020204" pitchFamily="34" charset="0"/>
              </a:rPr>
              <a:t>landing_outcomes</a:t>
            </a:r>
            <a:r>
              <a:rPr lang="en-US" sz="2000" i="0" dirty="0">
                <a:effectLst/>
                <a:latin typeface="Abadi" panose="020B0604020104020204" pitchFamily="34" charset="0"/>
              </a:rPr>
              <a:t> in drone ship ,booster versions, </a:t>
            </a:r>
            <a:r>
              <a:rPr lang="en-US" sz="2000" i="0" dirty="0" err="1">
                <a:effectLst/>
                <a:latin typeface="Abadi" panose="020B0604020104020204" pitchFamily="34" charset="0"/>
              </a:rPr>
              <a:t>launch_site</a:t>
            </a:r>
            <a:r>
              <a:rPr lang="en-US" sz="2000" i="0" dirty="0">
                <a:effectLst/>
                <a:latin typeface="Abadi" panose="020B0604020104020204" pitchFamily="34" charset="0"/>
              </a:rPr>
              <a:t> for the months in year 2015.</a:t>
            </a:r>
          </a:p>
          <a:p>
            <a:pPr>
              <a:lnSpc>
                <a:spcPct val="150000"/>
              </a:lnSpc>
            </a:pPr>
            <a:r>
              <a:rPr lang="en-US" sz="2000" dirty="0">
                <a:latin typeface="Abadi" panose="020B0604020104020204" pitchFamily="34" charset="0"/>
              </a:rPr>
              <a:t>Task 10: </a:t>
            </a:r>
            <a:r>
              <a:rPr lang="en-US" sz="2000" i="0" dirty="0">
                <a:effectLst/>
                <a:latin typeface="Abadi" panose="020B0604020104020204" pitchFamily="34" charset="0"/>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000" dirty="0">
              <a:latin typeface="Abadi" panose="020B0604020104020204" pitchFamily="34" charset="0"/>
            </a:endParaRPr>
          </a:p>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A9695881-3155-65A7-701A-41F00A9C61A9}"/>
              </a:ext>
            </a:extLst>
          </p:cNvPr>
          <p:cNvSpPr txBox="1"/>
          <p:nvPr/>
        </p:nvSpPr>
        <p:spPr>
          <a:xfrm>
            <a:off x="770012" y="3677532"/>
            <a:ext cx="9723817" cy="967060"/>
          </a:xfrm>
          <a:prstGeom prst="rect">
            <a:avLst/>
          </a:prstGeom>
          <a:noFill/>
        </p:spPr>
        <p:txBody>
          <a:bodyPr wrap="square" rtlCol="0">
            <a:spAutoFit/>
          </a:bodyPr>
          <a:lstStyle/>
          <a:p>
            <a:pPr>
              <a:lnSpc>
                <a:spcPct val="150000"/>
              </a:lnSpc>
            </a:pPr>
            <a:r>
              <a:rPr lang="en-US" sz="2000" dirty="0">
                <a:latin typeface="Abadi" panose="020B0604020104020204" pitchFamily="34" charset="0"/>
              </a:rPr>
              <a:t>GitHub URL: </a:t>
            </a:r>
            <a:r>
              <a:rPr lang="en-US" sz="2000" dirty="0">
                <a:latin typeface="Abadi" panose="020B0604020104020204" pitchFamily="34" charset="0"/>
                <a:hlinkClick r:id="rId3"/>
              </a:rPr>
              <a:t>https://github.com/Sherrymdx1377/Applied-Data-Science-Capstone/blob/main/week%202/EDA%20with%20SQL.ipynb</a:t>
            </a:r>
            <a:endParaRPr lang="en-US" sz="2000" dirty="0">
              <a:latin typeface="Abadi" panose="020B0604020104020204" pitchFamily="34" charset="0"/>
            </a:endParaRPr>
          </a:p>
        </p:txBody>
      </p:sp>
    </p:spTree>
    <p:extLst>
      <p:ext uri="{BB962C8B-B14F-4D97-AF65-F5344CB8AC3E}">
        <p14:creationId xmlns:p14="http://schemas.microsoft.com/office/powerpoint/2010/main" val="341953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94053"/>
            <a:ext cx="10515600" cy="4623717"/>
          </a:xfrm>
          <a:prstGeom prst="rect">
            <a:avLst/>
          </a:prstGeom>
        </p:spPr>
        <p:txBody>
          <a:bodyPr>
            <a:normAutofit/>
          </a:bodyPr>
          <a:lstStyle/>
          <a:p>
            <a:pPr>
              <a:lnSpc>
                <a:spcPct val="100000"/>
              </a:lnSpc>
              <a:spcBef>
                <a:spcPts val="1400"/>
              </a:spcBef>
            </a:pPr>
            <a:r>
              <a:rPr lang="en-US" sz="2200" b="0" i="0" dirty="0">
                <a:solidFill>
                  <a:srgbClr val="0D0D0D"/>
                </a:solidFill>
                <a:effectLst/>
                <a:latin typeface="Abadi" panose="020B0604020104020204" pitchFamily="34" charset="0"/>
              </a:rPr>
              <a:t>Folium Maps employed markers, circles, lines, and marker clusters in its design and implementation.</a:t>
            </a:r>
            <a:endParaRPr lang="en-US" sz="2200" b="0" i="0" dirty="0">
              <a:solidFill>
                <a:schemeClr val="accent3">
                  <a:lumMod val="25000"/>
                </a:schemeClr>
              </a:solidFill>
              <a:effectLst/>
              <a:latin typeface="Abadi" panose="020B0604020104020204" pitchFamily="34" charset="0"/>
            </a:endParaRPr>
          </a:p>
          <a:p>
            <a:pPr>
              <a:lnSpc>
                <a:spcPct val="100000"/>
              </a:lnSpc>
              <a:spcBef>
                <a:spcPts val="1400"/>
              </a:spcBef>
            </a:pPr>
            <a:r>
              <a:rPr lang="en-US" sz="2200" b="0" i="0" dirty="0">
                <a:solidFill>
                  <a:srgbClr val="0D0D0D"/>
                </a:solidFill>
                <a:effectLst/>
                <a:latin typeface="Abadi" panose="020B0604020104020204" pitchFamily="34" charset="0"/>
              </a:rPr>
              <a:t>Markers denote locations such as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0" i="0" dirty="0">
                <a:solidFill>
                  <a:srgbClr val="0D0D0D"/>
                </a:solidFill>
                <a:effectLst/>
                <a:latin typeface="Abadi" panose="020B0604020104020204" pitchFamily="34" charset="0"/>
              </a:rPr>
              <a:t>Circles designate highlighted zones surrounding coordinates, such as the NASA Johnson Space Center.</a:t>
            </a:r>
          </a:p>
          <a:p>
            <a:pPr>
              <a:lnSpc>
                <a:spcPct val="100000"/>
              </a:lnSpc>
              <a:spcBef>
                <a:spcPts val="1400"/>
              </a:spcBef>
            </a:pPr>
            <a:r>
              <a:rPr lang="en-US" sz="2200" b="0" i="0" dirty="0">
                <a:solidFill>
                  <a:srgbClr val="0D0D0D"/>
                </a:solidFill>
                <a:effectLst/>
                <a:latin typeface="Abadi" panose="020B0604020104020204" pitchFamily="34" charset="0"/>
              </a:rPr>
              <a:t>Marker clusters signify collections of occurrences at each coordinate, like launches in a launch site.</a:t>
            </a:r>
          </a:p>
          <a:p>
            <a:pPr>
              <a:lnSpc>
                <a:spcPct val="100000"/>
              </a:lnSpc>
              <a:spcBef>
                <a:spcPts val="1400"/>
              </a:spcBef>
            </a:pPr>
            <a:r>
              <a:rPr lang="en-US" sz="2200" b="0" i="0" dirty="0">
                <a:solidFill>
                  <a:srgbClr val="0D0D0D"/>
                </a:solidFill>
                <a:effectLst/>
                <a:latin typeface="Abadi" panose="020B0604020104020204" pitchFamily="34" charset="0"/>
              </a:rPr>
              <a:t>Lines are employed to illustrate the distance between two sets of coordinates.</a:t>
            </a:r>
          </a:p>
          <a:p>
            <a:pPr>
              <a:lnSpc>
                <a:spcPct val="100000"/>
              </a:lnSpc>
              <a:spcBef>
                <a:spcPts val="1400"/>
              </a:spcBef>
            </a:pPr>
            <a:r>
              <a:rPr lang="en-US" sz="2000" dirty="0">
                <a:latin typeface="Abadi" panose="020B0604020104020204" pitchFamily="34" charset="0"/>
              </a:rPr>
              <a:t>GitHub URL: </a:t>
            </a:r>
            <a:r>
              <a:rPr lang="en-US" sz="2000" dirty="0">
                <a:latin typeface="Abadi" panose="020B0604020104020204" pitchFamily="34" charset="0"/>
                <a:hlinkClick r:id="rId3"/>
              </a:rPr>
              <a:t>https://github.com/Sherrymdx1377/Applied-Data-Science-Capstone/blob/main/week%203/Launch%20Sites%20Locations%20Analysis%20with%20Folium.ipynb</a:t>
            </a:r>
            <a:endParaRPr lang="en-US" sz="20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vert="horz" lIns="91440" tIns="45720" rIns="91440" bIns="45720" rtlCol="0" anchor="t">
            <a:normAutofit/>
          </a:bodyPr>
          <a:lstStyle/>
          <a:p>
            <a:pPr>
              <a:lnSpc>
                <a:spcPct val="150000"/>
              </a:lnSpc>
              <a:spcBef>
                <a:spcPts val="1400"/>
              </a:spcBef>
            </a:pPr>
            <a:r>
              <a:rPr lang="en-US" sz="2000" dirty="0">
                <a:solidFill>
                  <a:schemeClr val="accent3">
                    <a:lumMod val="25000"/>
                  </a:schemeClr>
                </a:solidFill>
                <a:latin typeface="Abadi" panose="020B0604020104020204" pitchFamily="34" charset="0"/>
              </a:rPr>
              <a:t>Graphs and plots were utilized to visually represent data, including the percentage of launches categorized by site and payload range.</a:t>
            </a:r>
          </a:p>
          <a:p>
            <a:pPr>
              <a:lnSpc>
                <a:spcPct val="150000"/>
              </a:lnSpc>
              <a:spcBef>
                <a:spcPts val="1400"/>
              </a:spcBef>
            </a:pPr>
            <a:r>
              <a:rPr lang="en-US" sz="2000" dirty="0">
                <a:solidFill>
                  <a:schemeClr val="accent3">
                    <a:lumMod val="25000"/>
                  </a:schemeClr>
                </a:solidFill>
                <a:latin typeface="Abadi" panose="020B0604020104020204" pitchFamily="34" charset="0"/>
              </a:rPr>
              <a:t>This integration enabled a rapid examination of the correlation between payloads and launch sites, assisting in determining the most suitable launch locations based on payload requirements.</a:t>
            </a:r>
          </a:p>
          <a:p>
            <a:pPr>
              <a:lnSpc>
                <a:spcPct val="150000"/>
              </a:lnSpc>
              <a:spcBef>
                <a:spcPts val="1400"/>
              </a:spcBef>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https://github.com/Sherrymdx1377/Applied-Data-Science-Capstone/blob/main/week%203/spacex_dash_app.py</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59933" cy="4351338"/>
          </a:xfrm>
          <a:prstGeom prst="rect">
            <a:avLst/>
          </a:prstGeom>
        </p:spPr>
        <p:txBody>
          <a:bodyPr>
            <a:normAutofit fontScale="92500"/>
          </a:bodyPr>
          <a:lstStyle/>
          <a:p>
            <a:r>
              <a:rPr lang="en-US" sz="2200" dirty="0">
                <a:latin typeface="Abadi" panose="020B0604020104020204" pitchFamily="34" charset="0"/>
              </a:rPr>
              <a:t>During the Machine Learning Prediction phase, four types of classification models were evaluated:</a:t>
            </a:r>
          </a:p>
          <a:p>
            <a:pPr marL="514350" indent="-514350">
              <a:buFont typeface="+mj-lt"/>
              <a:buAutoNum type="arabicPeriod"/>
            </a:pPr>
            <a:r>
              <a:rPr lang="en-US" sz="2200" dirty="0">
                <a:latin typeface="Abadi" panose="020B0604020104020204" pitchFamily="34" charset="0"/>
              </a:rPr>
              <a:t>Logistic Regression</a:t>
            </a:r>
          </a:p>
          <a:p>
            <a:pPr marL="514350" indent="-514350">
              <a:buFont typeface="+mj-lt"/>
              <a:buAutoNum type="arabicPeriod"/>
            </a:pPr>
            <a:r>
              <a:rPr lang="en-US" sz="2200" dirty="0">
                <a:latin typeface="Abadi" panose="020B0604020104020204" pitchFamily="34" charset="0"/>
              </a:rPr>
              <a:t>Support Vector Machine</a:t>
            </a:r>
          </a:p>
          <a:p>
            <a:pPr marL="514350" indent="-514350">
              <a:buFont typeface="+mj-lt"/>
              <a:buAutoNum type="arabicPeriod"/>
            </a:pPr>
            <a:r>
              <a:rPr lang="en-US" sz="2200" dirty="0">
                <a:latin typeface="Abadi" panose="020B0604020104020204" pitchFamily="34" charset="0"/>
              </a:rPr>
              <a:t>Decision Tree</a:t>
            </a:r>
          </a:p>
          <a:p>
            <a:pPr marL="514350" indent="-514350">
              <a:buFont typeface="+mj-lt"/>
              <a:buAutoNum type="arabicPeriod"/>
            </a:pPr>
            <a:r>
              <a:rPr lang="en-US" sz="2200" dirty="0">
                <a:latin typeface="Abadi" panose="020B0604020104020204" pitchFamily="34" charset="0"/>
              </a:rPr>
              <a:t>K-Nearest Neighbors</a:t>
            </a:r>
          </a:p>
          <a:p>
            <a:r>
              <a:rPr lang="en-US" sz="2200" dirty="0">
                <a:latin typeface="Abadi" panose="020B0604020104020204" pitchFamily="34" charset="0"/>
              </a:rPr>
              <a:t>GitHub URL: </a:t>
            </a:r>
            <a:r>
              <a:rPr lang="en-US" sz="2200" dirty="0">
                <a:latin typeface="Abadi" panose="020B0604020104020204" pitchFamily="34" charset="0"/>
                <a:hlinkClick r:id="rId3"/>
              </a:rPr>
              <a:t>https://github.com/Sherrymdx1377/Applied-Data-Science-Capstone/blob/main/week%204/Machine%20Learning%20Prediction.ipynb</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B65DF456-0477-5A36-8E24-B53BCA5A979C}"/>
              </a:ext>
            </a:extLst>
          </p:cNvPr>
          <p:cNvSpPr txBox="1">
            <a:spLocks/>
          </p:cNvSpPr>
          <p:nvPr/>
        </p:nvSpPr>
        <p:spPr>
          <a:xfrm>
            <a:off x="6397474" y="1499054"/>
            <a:ext cx="4973788" cy="460783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6" name="Flowchart: Process 5">
            <a:extLst>
              <a:ext uri="{FF2B5EF4-FFF2-40B4-BE49-F238E27FC236}">
                <a16:creationId xmlns:a16="http://schemas.microsoft.com/office/drawing/2014/main" id="{789BEEE9-0171-D111-FA51-836DA521F28E}"/>
              </a:ext>
            </a:extLst>
          </p:cNvPr>
          <p:cNvSpPr/>
          <p:nvPr/>
        </p:nvSpPr>
        <p:spPr>
          <a:xfrm>
            <a:off x="8025304" y="1614153"/>
            <a:ext cx="1586782" cy="1110152"/>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i="0" dirty="0">
                <a:solidFill>
                  <a:srgbClr val="0D0D0D"/>
                </a:solidFill>
                <a:effectLst/>
                <a:latin typeface="Abadi" panose="020B0604020104020204" pitchFamily="34" charset="0"/>
              </a:rPr>
              <a:t>Standardize and pre-process the data</a:t>
            </a:r>
          </a:p>
        </p:txBody>
      </p:sp>
      <p:sp>
        <p:nvSpPr>
          <p:cNvPr id="7" name="Flowchart: Process 6">
            <a:extLst>
              <a:ext uri="{FF2B5EF4-FFF2-40B4-BE49-F238E27FC236}">
                <a16:creationId xmlns:a16="http://schemas.microsoft.com/office/drawing/2014/main" id="{29863FE7-3C31-79C3-AAA2-9C41830E6F5E}"/>
              </a:ext>
            </a:extLst>
          </p:cNvPr>
          <p:cNvSpPr/>
          <p:nvPr/>
        </p:nvSpPr>
        <p:spPr>
          <a:xfrm>
            <a:off x="7799959" y="3184457"/>
            <a:ext cx="2037471" cy="1110152"/>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dirty="0">
                <a:solidFill>
                  <a:srgbClr val="0D0D0D"/>
                </a:solidFill>
                <a:latin typeface="Abadi" panose="020B0604020104020204" pitchFamily="34" charset="0"/>
              </a:rPr>
              <a:t>Evaluating each model with various hyperparameter configurations</a:t>
            </a:r>
            <a:endParaRPr lang="en-US" sz="1500" b="1" i="0" dirty="0">
              <a:solidFill>
                <a:srgbClr val="0D0D0D"/>
              </a:solidFill>
              <a:effectLst/>
              <a:latin typeface="Abadi" panose="020B0604020104020204" pitchFamily="34" charset="0"/>
            </a:endParaRPr>
          </a:p>
        </p:txBody>
      </p:sp>
      <p:sp>
        <p:nvSpPr>
          <p:cNvPr id="8" name="Flowchart: Process 7">
            <a:extLst>
              <a:ext uri="{FF2B5EF4-FFF2-40B4-BE49-F238E27FC236}">
                <a16:creationId xmlns:a16="http://schemas.microsoft.com/office/drawing/2014/main" id="{FFD3274F-00AD-3AE6-1353-8E6AB2EBBDB7}"/>
              </a:ext>
            </a:extLst>
          </p:cNvPr>
          <p:cNvSpPr/>
          <p:nvPr/>
        </p:nvSpPr>
        <p:spPr>
          <a:xfrm>
            <a:off x="8032768" y="4766135"/>
            <a:ext cx="1607306" cy="1026133"/>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dirty="0">
                <a:solidFill>
                  <a:schemeClr val="tx1"/>
                </a:solidFill>
                <a:latin typeface="Abadi" panose="020B0604020104020204" pitchFamily="34" charset="0"/>
              </a:rPr>
              <a:t>Analyzing the outcomes</a:t>
            </a:r>
          </a:p>
        </p:txBody>
      </p:sp>
      <p:sp>
        <p:nvSpPr>
          <p:cNvPr id="9" name="Arrow: Right 8">
            <a:extLst>
              <a:ext uri="{FF2B5EF4-FFF2-40B4-BE49-F238E27FC236}">
                <a16:creationId xmlns:a16="http://schemas.microsoft.com/office/drawing/2014/main" id="{8D20A6D6-9E59-C1E1-A48B-1CAB051CF368}"/>
              </a:ext>
            </a:extLst>
          </p:cNvPr>
          <p:cNvSpPr/>
          <p:nvPr/>
        </p:nvSpPr>
        <p:spPr>
          <a:xfrm rot="5400000">
            <a:off x="8634074" y="2818423"/>
            <a:ext cx="394432" cy="33522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77BEEBA-B0F3-3E9C-3577-9B33F9BBB1E6}"/>
              </a:ext>
            </a:extLst>
          </p:cNvPr>
          <p:cNvSpPr/>
          <p:nvPr/>
        </p:nvSpPr>
        <p:spPr>
          <a:xfrm rot="5400000">
            <a:off x="8615398" y="4381425"/>
            <a:ext cx="421522" cy="3454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3940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tx1"/>
                </a:solidFill>
                <a:latin typeface="Abadi" panose="020B0604020104020204" pitchFamily="34" charset="0"/>
              </a:rPr>
              <a:t>SpaceX operates from four distinct launch sites, initially conducting launches both for SpaceX itself and in collaboration with NASA. The average payload for the F9 v1.1 booster stands at 2,928 kg. Notably, the first successful landing occurred in 2015, five years following the inaugural launch. Over time, several Falcon 9 booster iterations achieved successful landings on drone ships, particularly with payloads exceeding the average. Mission success rates approached nearly 100%. However, in 2015, two booster versions, F9 v1.1 B1012 and F9 v1.1 B1015, encountered failed landing attempts on drone ships. Nevertheless, the frequency of successful landings progressively improved with each passing year.</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C80F0CC-A8C7-748F-90B0-CD76F37002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7A7922-3228-B3ED-20AE-6C8334279577}"/>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7" name="Title 1">
            <a:extLst>
              <a:ext uri="{FF2B5EF4-FFF2-40B4-BE49-F238E27FC236}">
                <a16:creationId xmlns:a16="http://schemas.microsoft.com/office/drawing/2014/main" id="{E1E1DD29-DCD8-402B-402B-B8A94C52DA8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42FCF716-8450-E11E-A5A3-29453B9E5307}"/>
              </a:ext>
            </a:extLst>
          </p:cNvPr>
          <p:cNvSpPr txBox="1">
            <a:spLocks/>
          </p:cNvSpPr>
          <p:nvPr/>
        </p:nvSpPr>
        <p:spPr>
          <a:xfrm>
            <a:off x="838200" y="1438665"/>
            <a:ext cx="1051560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0" i="0" dirty="0">
                <a:solidFill>
                  <a:srgbClr val="0D0D0D"/>
                </a:solidFill>
                <a:effectLst/>
                <a:latin typeface="Abadi" panose="020B0604020104020204" pitchFamily="34" charset="0"/>
              </a:rPr>
              <a:t>Leveraging interactive analytics revealed that launch sites tend to be situated in secure locations, often near bodies of water such as the sea, and are surrounded by well-developed logistical infrastructure.</a:t>
            </a:r>
            <a:r>
              <a:rPr lang="en-US" sz="2200" b="0" i="0" dirty="0">
                <a:solidFill>
                  <a:schemeClr val="tx1"/>
                </a:solidFill>
                <a:effectLst/>
                <a:latin typeface="Abadi" panose="020B0604020104020204" pitchFamily="34" charset="0"/>
              </a:rPr>
              <a:t> Furthermore, </a:t>
            </a:r>
            <a:r>
              <a:rPr lang="en-US" sz="2200" b="0" i="0" dirty="0">
                <a:solidFill>
                  <a:srgbClr val="0D0D0D"/>
                </a:solidFill>
                <a:effectLst/>
                <a:latin typeface="Abadi" panose="020B0604020104020204" pitchFamily="34" charset="0"/>
              </a:rPr>
              <a:t>maximum launches occur at launch sites situated along the east coast.</a:t>
            </a:r>
            <a:endParaRPr lang="en-US" sz="2200" dirty="0">
              <a:solidFill>
                <a:schemeClr val="tx1"/>
              </a:solidFill>
              <a:latin typeface="Abadi" panose="020B0604020104020204" pitchFamily="34" charset="0"/>
            </a:endParaRPr>
          </a:p>
        </p:txBody>
      </p:sp>
      <p:sp>
        <p:nvSpPr>
          <p:cNvPr id="3" name="Content Placeholder 4">
            <a:extLst>
              <a:ext uri="{FF2B5EF4-FFF2-40B4-BE49-F238E27FC236}">
                <a16:creationId xmlns:a16="http://schemas.microsoft.com/office/drawing/2014/main" id="{D7508FDC-1478-1106-8183-2F8FE64E80DE}"/>
              </a:ext>
            </a:extLst>
          </p:cNvPr>
          <p:cNvSpPr txBox="1">
            <a:spLocks/>
          </p:cNvSpPr>
          <p:nvPr/>
        </p:nvSpPr>
        <p:spPr>
          <a:xfrm>
            <a:off x="912016" y="2950030"/>
            <a:ext cx="10441783" cy="31677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6" name="Picture 5">
            <a:extLst>
              <a:ext uri="{FF2B5EF4-FFF2-40B4-BE49-F238E27FC236}">
                <a16:creationId xmlns:a16="http://schemas.microsoft.com/office/drawing/2014/main" id="{8424CC95-202E-0D7B-2F56-10845E68602F}"/>
              </a:ext>
            </a:extLst>
          </p:cNvPr>
          <p:cNvPicPr>
            <a:picLocks noChangeAspect="1"/>
          </p:cNvPicPr>
          <p:nvPr/>
        </p:nvPicPr>
        <p:blipFill rotWithShape="1">
          <a:blip r:embed="rId4"/>
          <a:srcRect l="11581" r="2229"/>
          <a:stretch/>
        </p:blipFill>
        <p:spPr>
          <a:xfrm>
            <a:off x="912016" y="2950030"/>
            <a:ext cx="5246477" cy="3167742"/>
          </a:xfrm>
          <a:prstGeom prst="rect">
            <a:avLst/>
          </a:prstGeom>
        </p:spPr>
      </p:pic>
      <p:pic>
        <p:nvPicPr>
          <p:cNvPr id="10" name="Picture 9">
            <a:extLst>
              <a:ext uri="{FF2B5EF4-FFF2-40B4-BE49-F238E27FC236}">
                <a16:creationId xmlns:a16="http://schemas.microsoft.com/office/drawing/2014/main" id="{FE97F73E-69ED-61D5-FEF2-B96850AB7138}"/>
              </a:ext>
            </a:extLst>
          </p:cNvPr>
          <p:cNvPicPr>
            <a:picLocks noChangeAspect="1"/>
          </p:cNvPicPr>
          <p:nvPr/>
        </p:nvPicPr>
        <p:blipFill>
          <a:blip r:embed="rId5"/>
          <a:stretch>
            <a:fillRect/>
          </a:stretch>
        </p:blipFill>
        <p:spPr>
          <a:xfrm>
            <a:off x="6158493" y="2950030"/>
            <a:ext cx="5246476" cy="3167742"/>
          </a:xfrm>
          <a:prstGeom prst="rect">
            <a:avLst/>
          </a:prstGeom>
        </p:spPr>
      </p:pic>
    </p:spTree>
    <p:extLst>
      <p:ext uri="{BB962C8B-B14F-4D97-AF65-F5344CB8AC3E}">
        <p14:creationId xmlns:p14="http://schemas.microsoft.com/office/powerpoint/2010/main" val="321146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39D43A8-AE16-8451-8503-E02BD2DE1A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5A7AD0-7BEF-74EF-5EB2-39467385F3EC}"/>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7" name="Title 1">
            <a:extLst>
              <a:ext uri="{FF2B5EF4-FFF2-40B4-BE49-F238E27FC236}">
                <a16:creationId xmlns:a16="http://schemas.microsoft.com/office/drawing/2014/main" id="{AB873CB5-5412-0986-0E95-8A9F3CAE311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Content Placeholder 2">
            <a:extLst>
              <a:ext uri="{FF2B5EF4-FFF2-40B4-BE49-F238E27FC236}">
                <a16:creationId xmlns:a16="http://schemas.microsoft.com/office/drawing/2014/main" id="{3147F619-111D-5740-0E3D-79DC22262B2D}"/>
              </a:ext>
            </a:extLst>
          </p:cNvPr>
          <p:cNvSpPr txBox="1">
            <a:spLocks/>
          </p:cNvSpPr>
          <p:nvPr/>
        </p:nvSpPr>
        <p:spPr>
          <a:xfrm>
            <a:off x="838200" y="1429530"/>
            <a:ext cx="4637314"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US" sz="2200" dirty="0">
                <a:solidFill>
                  <a:schemeClr val="tx1"/>
                </a:solidFill>
                <a:latin typeface="Abadi" panose="020B0604020104020204" pitchFamily="34" charset="0"/>
              </a:rPr>
              <a:t>Predictive analysis indicated that the Decision Tree Classifier emerges as the optimal model for forecasting successful landings.</a:t>
            </a:r>
          </a:p>
          <a:p>
            <a:pPr>
              <a:lnSpc>
                <a:spcPct val="150000"/>
              </a:lnSpc>
              <a:spcBef>
                <a:spcPts val="1400"/>
              </a:spcBef>
            </a:pPr>
            <a:r>
              <a:rPr lang="en-US" sz="2200" dirty="0">
                <a:solidFill>
                  <a:schemeClr val="tx1"/>
                </a:solidFill>
                <a:latin typeface="Abadi" panose="020B0604020104020204" pitchFamily="34" charset="0"/>
              </a:rPr>
              <a:t>This model boasts an accuracy exceeding 87% and achieves a test data accuracy surpassing 94%.</a:t>
            </a:r>
          </a:p>
        </p:txBody>
      </p:sp>
      <p:sp>
        <p:nvSpPr>
          <p:cNvPr id="11" name="Content Placeholder 4">
            <a:extLst>
              <a:ext uri="{FF2B5EF4-FFF2-40B4-BE49-F238E27FC236}">
                <a16:creationId xmlns:a16="http://schemas.microsoft.com/office/drawing/2014/main" id="{C26D6A17-B866-E90E-4FCF-FA8223A2FE0B}"/>
              </a:ext>
            </a:extLst>
          </p:cNvPr>
          <p:cNvSpPr txBox="1">
            <a:spLocks/>
          </p:cNvSpPr>
          <p:nvPr/>
        </p:nvSpPr>
        <p:spPr>
          <a:xfrm>
            <a:off x="6397474" y="1499054"/>
            <a:ext cx="4973788" cy="460783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2" name="Picture 1">
            <a:extLst>
              <a:ext uri="{FF2B5EF4-FFF2-40B4-BE49-F238E27FC236}">
                <a16:creationId xmlns:a16="http://schemas.microsoft.com/office/drawing/2014/main" id="{E6C2BA50-E171-2B25-7E0A-628B72973B69}"/>
              </a:ext>
            </a:extLst>
          </p:cNvPr>
          <p:cNvPicPr>
            <a:picLocks noChangeAspect="1"/>
          </p:cNvPicPr>
          <p:nvPr/>
        </p:nvPicPr>
        <p:blipFill>
          <a:blip r:embed="rId4"/>
          <a:stretch>
            <a:fillRect/>
          </a:stretch>
        </p:blipFill>
        <p:spPr>
          <a:xfrm>
            <a:off x="6477000" y="1589314"/>
            <a:ext cx="4808611" cy="4436259"/>
          </a:xfrm>
          <a:prstGeom prst="rect">
            <a:avLst/>
          </a:prstGeom>
        </p:spPr>
      </p:pic>
    </p:spTree>
    <p:extLst>
      <p:ext uri="{BB962C8B-B14F-4D97-AF65-F5344CB8AC3E}">
        <p14:creationId xmlns:p14="http://schemas.microsoft.com/office/powerpoint/2010/main" val="1940279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81470"/>
            <a:ext cx="10592999" cy="20499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depicted plot, it is evident that the premier launch site currently is CCAF5 SLC 40, showcasing a predominant success rate in recent launches. Following closely is VAFB SLC 4E, occupying the second position, and KSC LC 39A in third place. Moreover, a notable observation from the plot reveals a progressive enhancement in the overall success rate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E6924D2-780A-0F5C-A3F0-E77F98D9404A}"/>
              </a:ext>
            </a:extLst>
          </p:cNvPr>
          <p:cNvPicPr>
            <a:picLocks noChangeAspect="1"/>
          </p:cNvPicPr>
          <p:nvPr/>
        </p:nvPicPr>
        <p:blipFill>
          <a:blip r:embed="rId3"/>
          <a:stretch>
            <a:fillRect/>
          </a:stretch>
        </p:blipFill>
        <p:spPr>
          <a:xfrm>
            <a:off x="864973" y="3481844"/>
            <a:ext cx="10592999" cy="2424479"/>
          </a:xfrm>
          <a:prstGeom prst="rect">
            <a:avLst/>
          </a:prstGeom>
        </p:spPr>
      </p:pic>
      <p:sp>
        <p:nvSpPr>
          <p:cNvPr id="7" name="Content Placeholder 4">
            <a:extLst>
              <a:ext uri="{FF2B5EF4-FFF2-40B4-BE49-F238E27FC236}">
                <a16:creationId xmlns:a16="http://schemas.microsoft.com/office/drawing/2014/main" id="{8E4000B4-6F73-0991-557D-F958E28D4548}"/>
              </a:ext>
            </a:extLst>
          </p:cNvPr>
          <p:cNvSpPr txBox="1">
            <a:spLocks/>
          </p:cNvSpPr>
          <p:nvPr/>
        </p:nvSpPr>
        <p:spPr>
          <a:xfrm>
            <a:off x="864972" y="3481844"/>
            <a:ext cx="10592999" cy="2424479"/>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0707"/>
            <a:ext cx="10687961" cy="1396663"/>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exceeding 9,000kg exhibit a notably high success rate, suggesting their robust performance. Furthermore, payloads surpassing 12,000kg appear feasible solely at the CCAFS SLC 40 and KSC LC 39A launch sites, implying their capability to accommodate heavier payloads effectively.</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15D740D-953A-C738-9DB9-EA00E1A64837}"/>
              </a:ext>
            </a:extLst>
          </p:cNvPr>
          <p:cNvPicPr>
            <a:picLocks noChangeAspect="1"/>
          </p:cNvPicPr>
          <p:nvPr/>
        </p:nvPicPr>
        <p:blipFill>
          <a:blip r:embed="rId3"/>
          <a:stretch>
            <a:fillRect/>
          </a:stretch>
        </p:blipFill>
        <p:spPr>
          <a:xfrm>
            <a:off x="770010" y="3350378"/>
            <a:ext cx="10687961" cy="2449289"/>
          </a:xfrm>
          <a:prstGeom prst="rect">
            <a:avLst/>
          </a:prstGeom>
        </p:spPr>
      </p:pic>
      <p:sp>
        <p:nvSpPr>
          <p:cNvPr id="7" name="Content Placeholder 4">
            <a:extLst>
              <a:ext uri="{FF2B5EF4-FFF2-40B4-BE49-F238E27FC236}">
                <a16:creationId xmlns:a16="http://schemas.microsoft.com/office/drawing/2014/main" id="{6112B9E1-BEAD-822D-8213-9A4D8C62F1EC}"/>
              </a:ext>
            </a:extLst>
          </p:cNvPr>
          <p:cNvSpPr txBox="1">
            <a:spLocks/>
          </p:cNvSpPr>
          <p:nvPr/>
        </p:nvSpPr>
        <p:spPr>
          <a:xfrm>
            <a:off x="770011" y="3350378"/>
            <a:ext cx="10687960" cy="244929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06908"/>
            <a:ext cx="493780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highest success rates are observed in specific orbits, including ES-L1, GEO, HEO, and SSO. </a:t>
            </a:r>
          </a:p>
          <a:p>
            <a:pPr>
              <a:lnSpc>
                <a:spcPct val="100000"/>
              </a:lnSpc>
              <a:spcBef>
                <a:spcPts val="1400"/>
              </a:spcBef>
            </a:pPr>
            <a:r>
              <a:rPr lang="en-US" sz="2200" dirty="0">
                <a:solidFill>
                  <a:schemeClr val="accent3">
                    <a:lumMod val="25000"/>
                  </a:schemeClr>
                </a:solidFill>
                <a:latin typeface="Abadi" panose="020B0604020104020204" pitchFamily="34" charset="0"/>
              </a:rPr>
              <a:t>These orbits exhibit the most consistent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Following closely are VLEO, with a success rate exceeding 80%, and LFO, boasting a success rate surpassing 70%.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FC97D77-DFB9-1D06-404E-0A68B439BC7B}"/>
              </a:ext>
            </a:extLst>
          </p:cNvPr>
          <p:cNvPicPr>
            <a:picLocks noChangeAspect="1"/>
          </p:cNvPicPr>
          <p:nvPr/>
        </p:nvPicPr>
        <p:blipFill>
          <a:blip r:embed="rId3"/>
          <a:stretch>
            <a:fillRect/>
          </a:stretch>
        </p:blipFill>
        <p:spPr>
          <a:xfrm>
            <a:off x="6492216" y="1399832"/>
            <a:ext cx="4793395" cy="4625741"/>
          </a:xfrm>
          <a:prstGeom prst="rect">
            <a:avLst/>
          </a:prstGeom>
        </p:spPr>
      </p:pic>
      <p:sp>
        <p:nvSpPr>
          <p:cNvPr id="7" name="Content Placeholder 4">
            <a:extLst>
              <a:ext uri="{FF2B5EF4-FFF2-40B4-BE49-F238E27FC236}">
                <a16:creationId xmlns:a16="http://schemas.microsoft.com/office/drawing/2014/main" id="{D35B64B5-C6C1-6953-1998-491B74686597}"/>
              </a:ext>
            </a:extLst>
          </p:cNvPr>
          <p:cNvSpPr txBox="1">
            <a:spLocks/>
          </p:cNvSpPr>
          <p:nvPr/>
        </p:nvSpPr>
        <p:spPr>
          <a:xfrm>
            <a:off x="6484184" y="1408786"/>
            <a:ext cx="4801427" cy="460783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7020"/>
            <a:ext cx="10687961" cy="1681371"/>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success rate has progressively enhanced over time across all orbits, indicating an overall improvement in launch reliability. Notably is the emergence of VLEO orbit as a promising business opportunity, evident from its recent surge in launch frequency. This trend underscores the growing significance and potential profitability associated with VLEO missions in the contemporary space industry landscape.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DAB257E-954C-DD90-5DA5-F18D170A2B83}"/>
              </a:ext>
            </a:extLst>
          </p:cNvPr>
          <p:cNvPicPr>
            <a:picLocks noChangeAspect="1"/>
          </p:cNvPicPr>
          <p:nvPr/>
        </p:nvPicPr>
        <p:blipFill>
          <a:blip r:embed="rId3"/>
          <a:stretch>
            <a:fillRect/>
          </a:stretch>
        </p:blipFill>
        <p:spPr>
          <a:xfrm>
            <a:off x="770011" y="3429000"/>
            <a:ext cx="10687961" cy="2353562"/>
          </a:xfrm>
          <a:prstGeom prst="rect">
            <a:avLst/>
          </a:prstGeom>
        </p:spPr>
      </p:pic>
      <p:sp>
        <p:nvSpPr>
          <p:cNvPr id="7" name="Content Placeholder 4">
            <a:extLst>
              <a:ext uri="{FF2B5EF4-FFF2-40B4-BE49-F238E27FC236}">
                <a16:creationId xmlns:a16="http://schemas.microsoft.com/office/drawing/2014/main" id="{757FFE16-BB15-75C2-6ABD-F7EC7C653955}"/>
              </a:ext>
            </a:extLst>
          </p:cNvPr>
          <p:cNvSpPr txBox="1">
            <a:spLocks/>
          </p:cNvSpPr>
          <p:nvPr/>
        </p:nvSpPr>
        <p:spPr>
          <a:xfrm>
            <a:off x="777571" y="3429000"/>
            <a:ext cx="10687960" cy="23535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7944"/>
            <a:ext cx="10687961" cy="1520616"/>
          </a:xfrm>
          <a:prstGeom prst="rect">
            <a:avLst/>
          </a:prstGeom>
        </p:spPr>
        <p:txBody>
          <a:bodyPr>
            <a:normAutofit lnSpcReduction="1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There is no discernible correlation between payload size and success rate for launches to the GTO orbit. On the other hand, the ISS orbit exhibits the broadest range of payload capacities while maintaining a commendable success rate. Additionally, there are relatively few launches to the SO and GEO orbits, indicating these orbits are less frequently utilized for space missions.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72CA8D6-BEDD-26EB-8FDF-CB9F30EFAEFC}"/>
              </a:ext>
            </a:extLst>
          </p:cNvPr>
          <p:cNvPicPr>
            <a:picLocks noChangeAspect="1"/>
          </p:cNvPicPr>
          <p:nvPr/>
        </p:nvPicPr>
        <p:blipFill>
          <a:blip r:embed="rId3"/>
          <a:stretch>
            <a:fillRect/>
          </a:stretch>
        </p:blipFill>
        <p:spPr>
          <a:xfrm>
            <a:off x="770010" y="3171457"/>
            <a:ext cx="10687961" cy="2854115"/>
          </a:xfrm>
          <a:prstGeom prst="rect">
            <a:avLst/>
          </a:prstGeom>
        </p:spPr>
      </p:pic>
      <p:sp>
        <p:nvSpPr>
          <p:cNvPr id="7" name="Content Placeholder 4">
            <a:extLst>
              <a:ext uri="{FF2B5EF4-FFF2-40B4-BE49-F238E27FC236}">
                <a16:creationId xmlns:a16="http://schemas.microsoft.com/office/drawing/2014/main" id="{28404683-1A5D-4C87-A9A1-D2BAC3822FBD}"/>
              </a:ext>
            </a:extLst>
          </p:cNvPr>
          <p:cNvSpPr txBox="1">
            <a:spLocks/>
          </p:cNvSpPr>
          <p:nvPr/>
        </p:nvSpPr>
        <p:spPr>
          <a:xfrm>
            <a:off x="770011" y="3171456"/>
            <a:ext cx="10687961" cy="285411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61078"/>
            <a:ext cx="10687961" cy="1330372"/>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began its upward trajectory in 2013 and continued to rise steadily until 2020, indicating a sustained period of improvement and refinement. The initial three years served as a crucial period for adjustments and technological advancements, laying the groundwork for the subsequent increase in success rates.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4">
            <a:extLst>
              <a:ext uri="{FF2B5EF4-FFF2-40B4-BE49-F238E27FC236}">
                <a16:creationId xmlns:a16="http://schemas.microsoft.com/office/drawing/2014/main" id="{102EB55A-7419-A871-4BA8-C78F193DA165}"/>
              </a:ext>
            </a:extLst>
          </p:cNvPr>
          <p:cNvSpPr txBox="1">
            <a:spLocks/>
          </p:cNvSpPr>
          <p:nvPr/>
        </p:nvSpPr>
        <p:spPr>
          <a:xfrm>
            <a:off x="2634343" y="3091306"/>
            <a:ext cx="5976258" cy="313508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descr="A line graph with numbers and symbols&#10;&#10;Description automatically generated">
            <a:extLst>
              <a:ext uri="{FF2B5EF4-FFF2-40B4-BE49-F238E27FC236}">
                <a16:creationId xmlns:a16="http://schemas.microsoft.com/office/drawing/2014/main" id="{5EA13B3A-0DC7-A110-61E2-B277D543F6BF}"/>
              </a:ext>
            </a:extLst>
          </p:cNvPr>
          <p:cNvPicPr>
            <a:picLocks noChangeAspect="1"/>
          </p:cNvPicPr>
          <p:nvPr/>
        </p:nvPicPr>
        <p:blipFill>
          <a:blip r:embed="rId3"/>
          <a:stretch>
            <a:fillRect/>
          </a:stretch>
        </p:blipFill>
        <p:spPr>
          <a:xfrm>
            <a:off x="2634343" y="3112534"/>
            <a:ext cx="5976257" cy="311385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3483"/>
            <a:ext cx="10515601" cy="161426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dataset reveals the existence of four distinct launch sites: CCAFS LC-40, CCAFS SLC-40, KSC LC-39A, and VAFB SLC-4E. These sites are identified by extracting the unique instances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within the dataset, indicating the diverse locations from which launches are conducted.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C9DD9A3-0D94-24CD-B074-657A6DA407E9}"/>
              </a:ext>
            </a:extLst>
          </p:cNvPr>
          <p:cNvPicPr>
            <a:picLocks noChangeAspect="1"/>
          </p:cNvPicPr>
          <p:nvPr/>
        </p:nvPicPr>
        <p:blipFill>
          <a:blip r:embed="rId3"/>
          <a:stretch>
            <a:fillRect/>
          </a:stretch>
        </p:blipFill>
        <p:spPr>
          <a:xfrm>
            <a:off x="4032400" y="3428999"/>
            <a:ext cx="3000037" cy="2671266"/>
          </a:xfrm>
          <a:prstGeom prst="rect">
            <a:avLst/>
          </a:prstGeom>
        </p:spPr>
      </p:pic>
      <p:sp>
        <p:nvSpPr>
          <p:cNvPr id="7" name="Content Placeholder 4">
            <a:extLst>
              <a:ext uri="{FF2B5EF4-FFF2-40B4-BE49-F238E27FC236}">
                <a16:creationId xmlns:a16="http://schemas.microsoft.com/office/drawing/2014/main" id="{E277F911-4059-71F9-93A5-A891DD848568}"/>
              </a:ext>
            </a:extLst>
          </p:cNvPr>
          <p:cNvSpPr txBox="1">
            <a:spLocks/>
          </p:cNvSpPr>
          <p:nvPr/>
        </p:nvSpPr>
        <p:spPr>
          <a:xfrm>
            <a:off x="4032399" y="3428998"/>
            <a:ext cx="3000038" cy="268877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5466"/>
            <a:ext cx="10601251"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are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B257E83B-1CF5-56A1-51D9-D3250884FD4D}"/>
              </a:ext>
            </a:extLst>
          </p:cNvPr>
          <p:cNvSpPr txBox="1">
            <a:spLocks/>
          </p:cNvSpPr>
          <p:nvPr/>
        </p:nvSpPr>
        <p:spPr>
          <a:xfrm>
            <a:off x="770010" y="1830053"/>
            <a:ext cx="8207001" cy="429593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75EE9BF-B092-3ACF-926A-D9AB6D0D995E}"/>
              </a:ext>
            </a:extLst>
          </p:cNvPr>
          <p:cNvPicPr>
            <a:picLocks noChangeAspect="1"/>
          </p:cNvPicPr>
          <p:nvPr/>
        </p:nvPicPr>
        <p:blipFill>
          <a:blip r:embed="rId3"/>
          <a:stretch>
            <a:fillRect/>
          </a:stretch>
        </p:blipFill>
        <p:spPr>
          <a:xfrm>
            <a:off x="820738" y="1884106"/>
            <a:ext cx="8156275" cy="424187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3E52983E-4E59-8E12-3A86-F91E9AB96C6E}"/>
              </a:ext>
            </a:extLst>
          </p:cNvPr>
          <p:cNvSpPr txBox="1">
            <a:spLocks/>
          </p:cNvSpPr>
          <p:nvPr/>
        </p:nvSpPr>
        <p:spPr>
          <a:xfrm>
            <a:off x="6816333" y="1541973"/>
            <a:ext cx="5223267" cy="375038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Summary of all results:</a:t>
            </a:r>
          </a:p>
          <a:p>
            <a:pPr>
              <a:lnSpc>
                <a:spcPct val="100000"/>
              </a:lnSpc>
              <a:spcBef>
                <a:spcPts val="1400"/>
              </a:spcBef>
            </a:pPr>
            <a:r>
              <a:rPr lang="en-US" sz="2000" dirty="0">
                <a:solidFill>
                  <a:schemeClr val="tx1"/>
                </a:solidFill>
                <a:latin typeface="Abadi" panose="020B0604020104020204" pitchFamily="34" charset="0"/>
              </a:rPr>
              <a:t>Obtained critical insights from publicly accessible sources.</a:t>
            </a:r>
          </a:p>
          <a:p>
            <a:pPr>
              <a:lnSpc>
                <a:spcPct val="100000"/>
              </a:lnSpc>
              <a:spcBef>
                <a:spcPts val="1400"/>
              </a:spcBef>
            </a:pPr>
            <a:r>
              <a:rPr lang="en-US" sz="2000" dirty="0">
                <a:solidFill>
                  <a:schemeClr val="tx1"/>
                </a:solidFill>
                <a:latin typeface="Abadi" panose="020B0604020104020204" pitchFamily="34" charset="0"/>
              </a:rPr>
              <a:t>Exploratory Data Analysis enabled the identification of the key factors for predicting launching success.</a:t>
            </a:r>
          </a:p>
          <a:p>
            <a:pPr>
              <a:lnSpc>
                <a:spcPct val="100000"/>
              </a:lnSpc>
              <a:spcBef>
                <a:spcPts val="1400"/>
              </a:spcBef>
            </a:pPr>
            <a:r>
              <a:rPr lang="en-US" sz="2000" dirty="0">
                <a:solidFill>
                  <a:schemeClr val="tx1"/>
                </a:solidFill>
                <a:latin typeface="Abadi" panose="020B0604020104020204" pitchFamily="34" charset="0"/>
              </a:rPr>
              <a:t>Machine Learning Prediction demonstrated an effective model for predicting essential factors, utilizing all gathered data.</a:t>
            </a:r>
            <a:endParaRPr lang="en-US" sz="2200" dirty="0">
              <a:solidFill>
                <a:schemeClr val="tx1"/>
              </a:solidFill>
              <a:latin typeface="Abadi" panose="020B0604020104020204" pitchFamily="34" charset="0"/>
            </a:endParaRPr>
          </a:p>
        </p:txBody>
      </p:sp>
      <p:sp>
        <p:nvSpPr>
          <p:cNvPr id="3" name="Content Placeholder 2">
            <a:extLst>
              <a:ext uri="{FF2B5EF4-FFF2-40B4-BE49-F238E27FC236}">
                <a16:creationId xmlns:a16="http://schemas.microsoft.com/office/drawing/2014/main" id="{07D5887C-5E05-E061-DA97-756A4501B23B}"/>
              </a:ext>
            </a:extLst>
          </p:cNvPr>
          <p:cNvSpPr txBox="1">
            <a:spLocks/>
          </p:cNvSpPr>
          <p:nvPr/>
        </p:nvSpPr>
        <p:spPr>
          <a:xfrm>
            <a:off x="987791" y="1565643"/>
            <a:ext cx="5223267" cy="372671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Week 1: Data Collection API, Data Collection with Web Scraping, 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Week 2: Exploratory Data Analysis with SQL, Exploratory Data Analysis with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Week 3: Interactive Visual Analytics with Folium, Building an Interactive Dashboard with </a:t>
            </a:r>
            <a:r>
              <a:rPr lang="en-US" sz="2200" dirty="0" err="1">
                <a:solidFill>
                  <a:schemeClr val="accent3">
                    <a:lumMod val="25000"/>
                  </a:schemeClr>
                </a:solidFill>
                <a:latin typeface="Abadi" panose="020B0604020104020204" pitchFamily="34" charset="0"/>
              </a:rPr>
              <a:t>Ploty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Week 4: 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Week 5: </a:t>
            </a:r>
            <a:r>
              <a:rPr lang="en-US" sz="2200" b="0" i="0" dirty="0">
                <a:solidFill>
                  <a:srgbClr val="333333"/>
                </a:solidFill>
                <a:effectLst/>
                <a:latin typeface="Abadi" panose="020B0604020104020204" pitchFamily="34" charset="0"/>
              </a:rPr>
              <a:t>final report for peer review</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4419" y="3696479"/>
            <a:ext cx="10763553" cy="1574766"/>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Above is the t</a:t>
            </a:r>
            <a:r>
              <a:rPr lang="en-US" sz="2200" dirty="0">
                <a:latin typeface="Abadi" panose="020B0604020104020204" pitchFamily="34" charset="0"/>
              </a:rPr>
              <a:t>otal payload carried by boosters from NASA: </a:t>
            </a: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calculated previously is derived from the summation of all payloads identified with codes containing 'CRS', indicative of payloads associated with NASA missions.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Content Placeholder 4">
            <a:extLst>
              <a:ext uri="{FF2B5EF4-FFF2-40B4-BE49-F238E27FC236}">
                <a16:creationId xmlns:a16="http://schemas.microsoft.com/office/drawing/2014/main" id="{25EEFB07-970E-FAD1-F04A-A4712927FC9D}"/>
              </a:ext>
            </a:extLst>
          </p:cNvPr>
          <p:cNvSpPr txBox="1">
            <a:spLocks/>
          </p:cNvSpPr>
          <p:nvPr/>
        </p:nvSpPr>
        <p:spPr>
          <a:xfrm>
            <a:off x="770011" y="1845242"/>
            <a:ext cx="4106789" cy="131628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9" name="Picture 8">
            <a:extLst>
              <a:ext uri="{FF2B5EF4-FFF2-40B4-BE49-F238E27FC236}">
                <a16:creationId xmlns:a16="http://schemas.microsoft.com/office/drawing/2014/main" id="{6B0896AE-745F-5F32-8BE9-843F87D04B7B}"/>
              </a:ext>
            </a:extLst>
          </p:cNvPr>
          <p:cNvPicPr>
            <a:picLocks noChangeAspect="1"/>
          </p:cNvPicPr>
          <p:nvPr/>
        </p:nvPicPr>
        <p:blipFill>
          <a:blip r:embed="rId3"/>
          <a:stretch>
            <a:fillRect/>
          </a:stretch>
        </p:blipFill>
        <p:spPr>
          <a:xfrm>
            <a:off x="820738" y="1845242"/>
            <a:ext cx="4056062" cy="131627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3452483"/>
            <a:ext cx="10515601" cy="13252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Above displays Average payload mass carried by booster version F9 v1.1.</a:t>
            </a:r>
          </a:p>
          <a:p>
            <a:pPr>
              <a:lnSpc>
                <a:spcPct val="100000"/>
              </a:lnSpc>
              <a:spcBef>
                <a:spcPts val="1400"/>
              </a:spcBef>
            </a:pPr>
            <a:r>
              <a:rPr lang="en-US" sz="2200" b="0" i="0" dirty="0">
                <a:solidFill>
                  <a:srgbClr val="0D0D0D"/>
                </a:solidFill>
                <a:effectLst/>
                <a:latin typeface="Abadi" panose="020B0604020104020204" pitchFamily="34" charset="0"/>
              </a:rPr>
              <a:t>After filtering the data based on the specified booster version and computing the average payload mass,</a:t>
            </a:r>
            <a:r>
              <a:rPr lang="en-US" sz="2200" b="0" i="0" dirty="0">
                <a:solidFill>
                  <a:schemeClr val="accent3">
                    <a:lumMod val="25000"/>
                  </a:schemeClr>
                </a:solidFill>
                <a:effectLst/>
                <a:latin typeface="Abadi" panose="020B0604020104020204" pitchFamily="34" charset="0"/>
              </a:rPr>
              <a:t> the value amounts to 2928.4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5C5D283-E12C-EA49-037F-A0F562178256}"/>
              </a:ext>
            </a:extLst>
          </p:cNvPr>
          <p:cNvPicPr>
            <a:picLocks noChangeAspect="1"/>
          </p:cNvPicPr>
          <p:nvPr/>
        </p:nvPicPr>
        <p:blipFill>
          <a:blip r:embed="rId3"/>
          <a:stretch>
            <a:fillRect/>
          </a:stretch>
        </p:blipFill>
        <p:spPr>
          <a:xfrm>
            <a:off x="770011" y="1781667"/>
            <a:ext cx="3464532" cy="1170883"/>
          </a:xfrm>
          <a:prstGeom prst="rect">
            <a:avLst/>
          </a:prstGeom>
        </p:spPr>
      </p:pic>
      <p:sp>
        <p:nvSpPr>
          <p:cNvPr id="7" name="Content Placeholder 4">
            <a:extLst>
              <a:ext uri="{FF2B5EF4-FFF2-40B4-BE49-F238E27FC236}">
                <a16:creationId xmlns:a16="http://schemas.microsoft.com/office/drawing/2014/main" id="{38DC5C02-BDBF-B650-1333-D934068EFCA8}"/>
              </a:ext>
            </a:extLst>
          </p:cNvPr>
          <p:cNvSpPr txBox="1">
            <a:spLocks/>
          </p:cNvSpPr>
          <p:nvPr/>
        </p:nvSpPr>
        <p:spPr>
          <a:xfrm>
            <a:off x="770010" y="1781667"/>
            <a:ext cx="3464533" cy="117088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A92B8C9-4A6C-D567-9125-74E6E40F361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4D61A6-765D-B2D5-B727-C51348F88AB8}"/>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40B70D3F-2240-3216-A254-3E047579FD9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DE4D24F-1A72-CBEB-6DB4-D535F65B2371}"/>
              </a:ext>
            </a:extLst>
          </p:cNvPr>
          <p:cNvPicPr>
            <a:picLocks noChangeAspect="1"/>
          </p:cNvPicPr>
          <p:nvPr/>
        </p:nvPicPr>
        <p:blipFill rotWithShape="1">
          <a:blip r:embed="rId3"/>
          <a:srcRect t="5260" r="8961"/>
          <a:stretch/>
        </p:blipFill>
        <p:spPr>
          <a:xfrm>
            <a:off x="820737" y="1503667"/>
            <a:ext cx="10464873" cy="4547491"/>
          </a:xfrm>
          <a:prstGeom prst="rect">
            <a:avLst/>
          </a:prstGeom>
        </p:spPr>
      </p:pic>
      <p:sp>
        <p:nvSpPr>
          <p:cNvPr id="7" name="Content Placeholder 4">
            <a:extLst>
              <a:ext uri="{FF2B5EF4-FFF2-40B4-BE49-F238E27FC236}">
                <a16:creationId xmlns:a16="http://schemas.microsoft.com/office/drawing/2014/main" id="{29A104D1-2F58-4E1F-DA38-D00ACF86DF2D}"/>
              </a:ext>
            </a:extLst>
          </p:cNvPr>
          <p:cNvSpPr txBox="1">
            <a:spLocks/>
          </p:cNvSpPr>
          <p:nvPr/>
        </p:nvSpPr>
        <p:spPr>
          <a:xfrm>
            <a:off x="770010" y="1480235"/>
            <a:ext cx="10515599" cy="4545338"/>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667145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4440"/>
            <a:ext cx="10515601" cy="4894909"/>
          </a:xfrm>
          <a:prstGeom prst="rect">
            <a:avLst/>
          </a:prstGeom>
        </p:spPr>
        <p:txBody>
          <a:bodyPr lIns="91440" tIns="45720" rIns="91440" bIns="45720" anchor="t">
            <a:normAutofit fontScale="92500" lnSpcReduction="10000"/>
          </a:bodyPr>
          <a:lstStyle/>
          <a:p>
            <a:pPr>
              <a:lnSpc>
                <a:spcPct val="150000"/>
              </a:lnSpc>
              <a:spcBef>
                <a:spcPts val="1400"/>
              </a:spcBef>
            </a:pPr>
            <a:r>
              <a:rPr lang="en-US" sz="2200" dirty="0">
                <a:solidFill>
                  <a:schemeClr val="accent3">
                    <a:lumMod val="25000"/>
                  </a:schemeClr>
                </a:solidFill>
                <a:latin typeface="Abadi" panose="020B0604020104020204" pitchFamily="34" charset="0"/>
              </a:rPr>
              <a:t>The first successful ground landing date is 2015-12-22</a:t>
            </a:r>
          </a:p>
          <a:p>
            <a:pPr>
              <a:lnSpc>
                <a:spcPct val="150000"/>
              </a:lnSpc>
              <a:spcBef>
                <a:spcPts val="1400"/>
              </a:spcBef>
            </a:pPr>
            <a:r>
              <a:rPr lang="en-US" sz="2200" dirty="0">
                <a:solidFill>
                  <a:schemeClr val="accent3">
                    <a:lumMod val="25000"/>
                  </a:schemeClr>
                </a:solidFill>
                <a:latin typeface="Abadi" panose="020B0604020104020204" pitchFamily="34" charset="0"/>
              </a:rPr>
              <a:t>The ‘sqlite3’ library connects to an SQLite database named 'my_data1.db’. </a:t>
            </a:r>
          </a:p>
          <a:p>
            <a:pPr>
              <a:lnSpc>
                <a:spcPct val="150000"/>
              </a:lnSpc>
              <a:spcBef>
                <a:spcPts val="1400"/>
              </a:spcBef>
            </a:pPr>
            <a:r>
              <a:rPr lang="en-US" sz="2200" dirty="0">
                <a:solidFill>
                  <a:schemeClr val="accent3">
                    <a:lumMod val="25000"/>
                  </a:schemeClr>
                </a:solidFill>
                <a:latin typeface="Abadi" panose="020B0604020104020204" pitchFamily="34" charset="0"/>
              </a:rPr>
              <a:t>It establishes a connection and creates a cursor object to execute SQL queries. </a:t>
            </a:r>
          </a:p>
          <a:p>
            <a:pPr>
              <a:lnSpc>
                <a:spcPct val="150000"/>
              </a:lnSpc>
              <a:spcBef>
                <a:spcPts val="1400"/>
              </a:spcBef>
            </a:pPr>
            <a:r>
              <a:rPr lang="en-US" sz="2200" dirty="0">
                <a:solidFill>
                  <a:schemeClr val="accent3">
                    <a:lumMod val="25000"/>
                  </a:schemeClr>
                </a:solidFill>
                <a:latin typeface="Abadi" panose="020B0604020104020204" pitchFamily="34" charset="0"/>
              </a:rPr>
              <a:t>The code then executes an SQL query to find the earliest successful landing date on the ground pad from the 'SPACEXTBL' table, filtering by the 'LANDING_OUTCOME' column. </a:t>
            </a:r>
          </a:p>
          <a:p>
            <a:pPr>
              <a:lnSpc>
                <a:spcPct val="150000"/>
              </a:lnSpc>
              <a:spcBef>
                <a:spcPts val="1400"/>
              </a:spcBef>
            </a:pPr>
            <a:r>
              <a:rPr lang="en-US" sz="2200" dirty="0">
                <a:solidFill>
                  <a:schemeClr val="accent3">
                    <a:lumMod val="25000"/>
                  </a:schemeClr>
                </a:solidFill>
                <a:latin typeface="Abadi" panose="020B0604020104020204" pitchFamily="34" charset="0"/>
              </a:rPr>
              <a:t>It fetches the result of the query, which contains the earliest successful landing date, and prints it out. </a:t>
            </a:r>
          </a:p>
          <a:p>
            <a:pPr>
              <a:lnSpc>
                <a:spcPct val="150000"/>
              </a:lnSpc>
              <a:spcBef>
                <a:spcPts val="1400"/>
              </a:spcBef>
            </a:pPr>
            <a:r>
              <a:rPr lang="en-US" sz="2200" dirty="0">
                <a:solidFill>
                  <a:schemeClr val="accent3">
                    <a:lumMod val="25000"/>
                  </a:schemeClr>
                </a:solidFill>
                <a:latin typeface="Abadi" panose="020B0604020104020204" pitchFamily="34" charset="0"/>
              </a:rPr>
              <a:t>Finally, the code closes the connection to the database to release resources and maintain data integrity.</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42425"/>
            <a:ext cx="5467503" cy="2350604"/>
          </a:xfrm>
          <a:prstGeom prst="rect">
            <a:avLst/>
          </a:prstGeom>
        </p:spPr>
        <p:txBody>
          <a:bodyPr lIns="91440" tIns="45720" rIns="91440" bIns="45720" anchor="t">
            <a:noAutofit/>
          </a:bodyPr>
          <a:lstStyle/>
          <a:p>
            <a:pPr>
              <a:lnSpc>
                <a:spcPct val="150000"/>
              </a:lnSpc>
              <a:spcBef>
                <a:spcPts val="1400"/>
              </a:spcBef>
            </a:pPr>
            <a:r>
              <a:rPr lang="en-US" sz="2000" dirty="0">
                <a:solidFill>
                  <a:schemeClr val="accent3">
                    <a:lumMod val="25000"/>
                  </a:schemeClr>
                </a:solidFill>
                <a:latin typeface="Abadi" panose="020B0604020104020204" pitchFamily="34" charset="0"/>
              </a:rPr>
              <a:t>The following four boosters represent the result of selecting distinct booster versions that have successfully landed on a drone ship with a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8C9F46A-864F-080F-994A-E48085EB2C20}"/>
              </a:ext>
            </a:extLst>
          </p:cNvPr>
          <p:cNvPicPr>
            <a:picLocks noChangeAspect="1"/>
          </p:cNvPicPr>
          <p:nvPr/>
        </p:nvPicPr>
        <p:blipFill>
          <a:blip r:embed="rId3"/>
          <a:stretch>
            <a:fillRect/>
          </a:stretch>
        </p:blipFill>
        <p:spPr>
          <a:xfrm>
            <a:off x="7610549" y="1742425"/>
            <a:ext cx="3675062" cy="2514600"/>
          </a:xfrm>
          <a:prstGeom prst="rect">
            <a:avLst/>
          </a:prstGeom>
        </p:spPr>
      </p:pic>
      <p:sp>
        <p:nvSpPr>
          <p:cNvPr id="6" name="Content Placeholder 4">
            <a:extLst>
              <a:ext uri="{FF2B5EF4-FFF2-40B4-BE49-F238E27FC236}">
                <a16:creationId xmlns:a16="http://schemas.microsoft.com/office/drawing/2014/main" id="{9D94F3E2-C2DB-F634-3703-EAC6D27791D7}"/>
              </a:ext>
            </a:extLst>
          </p:cNvPr>
          <p:cNvSpPr txBox="1">
            <a:spLocks/>
          </p:cNvSpPr>
          <p:nvPr/>
        </p:nvSpPr>
        <p:spPr>
          <a:xfrm>
            <a:off x="7610549" y="1742425"/>
            <a:ext cx="3675062" cy="251460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272978"/>
            <a:ext cx="10515600" cy="1146175"/>
          </a:xfrm>
          <a:prstGeom prst="rect">
            <a:avLst/>
          </a:prstGeom>
        </p:spPr>
        <p:txBody>
          <a:bodyPr>
            <a:noAutofit/>
          </a:bodyPr>
          <a:lstStyle/>
          <a:p>
            <a:pPr lvl="1">
              <a:lnSpc>
                <a:spcPct val="100000"/>
              </a:lnSpc>
              <a:spcBef>
                <a:spcPts val="1400"/>
              </a:spcBef>
            </a:pPr>
            <a:r>
              <a:rPr lang="en-US" sz="2200" dirty="0">
                <a:solidFill>
                  <a:schemeClr val="accent3">
                    <a:lumMod val="25000"/>
                  </a:schemeClr>
                </a:solidFill>
                <a:latin typeface="Abadi" panose="020B0604020104020204" pitchFamily="34" charset="0"/>
              </a:rPr>
              <a:t>Above represents several</a:t>
            </a:r>
            <a:r>
              <a:rPr lang="en-US" sz="2200" dirty="0">
                <a:latin typeface="Abadi" panose="020B0604020104020204" pitchFamily="34" charset="0"/>
              </a:rPr>
              <a:t> successful and failure mission outcomes. The summary above is derived from grouping mission outcomes and counting the records for each group.</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AC964FD-727A-FCEB-4830-233F1D8204EC}"/>
              </a:ext>
            </a:extLst>
          </p:cNvPr>
          <p:cNvPicPr>
            <a:picLocks noChangeAspect="1"/>
          </p:cNvPicPr>
          <p:nvPr/>
        </p:nvPicPr>
        <p:blipFill>
          <a:blip r:embed="rId3"/>
          <a:stretch>
            <a:fillRect/>
          </a:stretch>
        </p:blipFill>
        <p:spPr>
          <a:xfrm>
            <a:off x="3609106" y="1852441"/>
            <a:ext cx="4973788" cy="1984541"/>
          </a:xfrm>
          <a:prstGeom prst="rect">
            <a:avLst/>
          </a:prstGeom>
        </p:spPr>
      </p:pic>
      <p:sp>
        <p:nvSpPr>
          <p:cNvPr id="7" name="Content Placeholder 4">
            <a:extLst>
              <a:ext uri="{FF2B5EF4-FFF2-40B4-BE49-F238E27FC236}">
                <a16:creationId xmlns:a16="http://schemas.microsoft.com/office/drawing/2014/main" id="{66CADFAF-74D0-4EA1-68BD-FCE0C92C854C}"/>
              </a:ext>
            </a:extLst>
          </p:cNvPr>
          <p:cNvSpPr txBox="1">
            <a:spLocks/>
          </p:cNvSpPr>
          <p:nvPr/>
        </p:nvSpPr>
        <p:spPr>
          <a:xfrm>
            <a:off x="3609106" y="1818814"/>
            <a:ext cx="4973788" cy="2018168"/>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08132"/>
            <a:ext cx="10601252" cy="7620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Above are the boosters representing the maximum payload mass carried, as recorded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D20A062-F099-49C4-BCDA-6A07F11F411E}"/>
              </a:ext>
            </a:extLst>
          </p:cNvPr>
          <p:cNvPicPr>
            <a:picLocks noChangeAspect="1"/>
          </p:cNvPicPr>
          <p:nvPr/>
        </p:nvPicPr>
        <p:blipFill>
          <a:blip r:embed="rId3"/>
          <a:stretch>
            <a:fillRect/>
          </a:stretch>
        </p:blipFill>
        <p:spPr>
          <a:xfrm>
            <a:off x="4397829" y="1323066"/>
            <a:ext cx="2579913" cy="3721696"/>
          </a:xfrm>
          <a:prstGeom prst="rect">
            <a:avLst/>
          </a:prstGeom>
        </p:spPr>
      </p:pic>
      <p:sp>
        <p:nvSpPr>
          <p:cNvPr id="7" name="Content Placeholder 4">
            <a:extLst>
              <a:ext uri="{FF2B5EF4-FFF2-40B4-BE49-F238E27FC236}">
                <a16:creationId xmlns:a16="http://schemas.microsoft.com/office/drawing/2014/main" id="{1D7BCEC6-0DB6-032D-F3AA-5D5B8E85E0F5}"/>
              </a:ext>
            </a:extLst>
          </p:cNvPr>
          <p:cNvSpPr txBox="1">
            <a:spLocks/>
          </p:cNvSpPr>
          <p:nvPr/>
        </p:nvSpPr>
        <p:spPr>
          <a:xfrm>
            <a:off x="4397829" y="1323066"/>
            <a:ext cx="2579913" cy="372169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93281"/>
            <a:ext cx="9745589" cy="1042219"/>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The provided list contains the sole occurrences of failed landing outcomes on a drone ship, including details such as their booster versions and launch site names, all documented within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B24AE45-C144-1A51-7525-2B19179FB6BB}"/>
              </a:ext>
            </a:extLst>
          </p:cNvPr>
          <p:cNvPicPr>
            <a:picLocks noChangeAspect="1"/>
          </p:cNvPicPr>
          <p:nvPr/>
        </p:nvPicPr>
        <p:blipFill>
          <a:blip r:embed="rId3"/>
          <a:stretch>
            <a:fillRect/>
          </a:stretch>
        </p:blipFill>
        <p:spPr>
          <a:xfrm>
            <a:off x="3298238" y="2155120"/>
            <a:ext cx="4618377" cy="1339330"/>
          </a:xfrm>
          <a:prstGeom prst="rect">
            <a:avLst/>
          </a:prstGeom>
        </p:spPr>
      </p:pic>
      <p:sp>
        <p:nvSpPr>
          <p:cNvPr id="7" name="Content Placeholder 4">
            <a:extLst>
              <a:ext uri="{FF2B5EF4-FFF2-40B4-BE49-F238E27FC236}">
                <a16:creationId xmlns:a16="http://schemas.microsoft.com/office/drawing/2014/main" id="{EFF7C531-03D8-4909-90D5-6EE8C35072CA}"/>
              </a:ext>
            </a:extLst>
          </p:cNvPr>
          <p:cNvSpPr txBox="1">
            <a:spLocks/>
          </p:cNvSpPr>
          <p:nvPr/>
        </p:nvSpPr>
        <p:spPr>
          <a:xfrm>
            <a:off x="3298238" y="2155120"/>
            <a:ext cx="4618377" cy="1366098"/>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89782"/>
            <a:ext cx="10515600" cy="1066801"/>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This code output showcases the ranking of all landing outcomes recorded between June 4th, 2010, and March 20th, 2017. It's crucial to note that the category of "No attempt" should also be considered in this analysis.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350D521-1E81-6DDB-E7D7-62F5CE35DE58}"/>
              </a:ext>
            </a:extLst>
          </p:cNvPr>
          <p:cNvPicPr>
            <a:picLocks noChangeAspect="1"/>
          </p:cNvPicPr>
          <p:nvPr/>
        </p:nvPicPr>
        <p:blipFill rotWithShape="1">
          <a:blip r:embed="rId3"/>
          <a:srcRect t="74548"/>
          <a:stretch/>
        </p:blipFill>
        <p:spPr>
          <a:xfrm>
            <a:off x="770011" y="1447800"/>
            <a:ext cx="10515600" cy="2781882"/>
          </a:xfrm>
          <a:prstGeom prst="rect">
            <a:avLst/>
          </a:prstGeom>
        </p:spPr>
      </p:pic>
      <p:sp>
        <p:nvSpPr>
          <p:cNvPr id="7" name="Content Placeholder 4">
            <a:extLst>
              <a:ext uri="{FF2B5EF4-FFF2-40B4-BE49-F238E27FC236}">
                <a16:creationId xmlns:a16="http://schemas.microsoft.com/office/drawing/2014/main" id="{0B1AA35F-D957-2CB8-E2B6-5D8AA8D53D02}"/>
              </a:ext>
            </a:extLst>
          </p:cNvPr>
          <p:cNvSpPr txBox="1">
            <a:spLocks/>
          </p:cNvSpPr>
          <p:nvPr/>
        </p:nvSpPr>
        <p:spPr>
          <a:xfrm>
            <a:off x="795641" y="1447799"/>
            <a:ext cx="10489969" cy="278188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1"/>
            <a:ext cx="10199161" cy="41547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 </a:t>
            </a:r>
          </a:p>
          <a:p>
            <a:pPr>
              <a:spcBef>
                <a:spcPts val="1400"/>
              </a:spcBef>
            </a:pPr>
            <a:r>
              <a:rPr lang="en-US" sz="2000" b="0" i="0" dirty="0">
                <a:solidFill>
                  <a:srgbClr val="0D0D0D"/>
                </a:solidFill>
                <a:effectLst/>
                <a:latin typeface="Abadi" panose="020B0604020104020204" pitchFamily="34" charset="0"/>
              </a:rPr>
              <a:t>Utilizing predictive analysis, this project focuses on predicting if the </a:t>
            </a:r>
            <a:r>
              <a:rPr lang="en-US" sz="2000" dirty="0">
                <a:solidFill>
                  <a:srgbClr val="0D0D0D"/>
                </a:solidFill>
                <a:latin typeface="Abadi" panose="020B0604020104020204" pitchFamily="34" charset="0"/>
              </a:rPr>
              <a:t>beginning phase of Falcon 9 will have a successful landing or not. </a:t>
            </a:r>
          </a:p>
          <a:p>
            <a:pPr>
              <a:spcBef>
                <a:spcPts val="1400"/>
              </a:spcBef>
            </a:pPr>
            <a:r>
              <a:rPr lang="en-US" sz="2000" b="0" i="0" dirty="0">
                <a:solidFill>
                  <a:srgbClr val="0D0D0D"/>
                </a:solidFill>
                <a:effectLst/>
                <a:latin typeface="Abadi" panose="020B0604020104020204" pitchFamily="34" charset="0"/>
              </a:rPr>
              <a:t>SpaceX promotes Falcon 9 rocket launch services on its official website, priced at 62 million dollars. In contrast, other providers typically command prices exceeding 165 million dollars per launch. A significant factor contributing to these cost disparities is SpaceX's innovative capability to reuse the first stage of the rocket.</a:t>
            </a:r>
            <a:endParaRPr lang="en-US" sz="20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r>
              <a:rPr lang="en-US" sz="2000" b="0" i="0" dirty="0">
                <a:solidFill>
                  <a:srgbClr val="0D0D0D"/>
                </a:solidFill>
                <a:effectLst/>
                <a:latin typeface="Abadi" panose="020B0604020104020204" pitchFamily="34" charset="0"/>
              </a:rPr>
              <a:t>Factors influencing successful rocket landings.</a:t>
            </a:r>
          </a:p>
          <a:p>
            <a:r>
              <a:rPr lang="en-US" sz="2000" b="0" i="0" dirty="0">
                <a:solidFill>
                  <a:srgbClr val="0D0D0D"/>
                </a:solidFill>
                <a:effectLst/>
                <a:latin typeface="Abadi" panose="020B0604020104020204" pitchFamily="34" charset="0"/>
              </a:rPr>
              <a:t>Interaction of key features impacting landing success.</a:t>
            </a:r>
          </a:p>
          <a:p>
            <a:r>
              <a:rPr lang="en-US" sz="2000" b="0" i="0" dirty="0">
                <a:solidFill>
                  <a:srgbClr val="0D0D0D"/>
                </a:solidFill>
                <a:effectLst/>
                <a:latin typeface="Abadi" panose="020B0604020104020204" pitchFamily="34" charset="0"/>
              </a:rPr>
              <a:t>Operating conditions essential for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97090"/>
            <a:ext cx="3508075" cy="4608509"/>
          </a:xfrm>
          <a:prstGeom prst="rect">
            <a:avLst/>
          </a:prstGeom>
        </p:spPr>
        <p:txBody>
          <a:bodyPr lIns="91440" tIns="45720" rIns="91440" bIns="45720" anchor="t">
            <a:normAutofit/>
          </a:bodyPr>
          <a:lstStyle/>
          <a:p>
            <a:pPr>
              <a:lnSpc>
                <a:spcPct val="150000"/>
              </a:lnSpc>
              <a:spcBef>
                <a:spcPts val="1400"/>
              </a:spcBef>
            </a:pPr>
            <a:r>
              <a:rPr lang="en-US" sz="2200" dirty="0">
                <a:solidFill>
                  <a:schemeClr val="accent3">
                    <a:lumMod val="25000"/>
                  </a:schemeClr>
                </a:solidFill>
                <a:latin typeface="Abadi"/>
              </a:rPr>
              <a:t>According to the map, Launch sites are typically situated near the sea, likely for safety considerations, while still being conveniently accessible from nearby roads and rail networks.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panose="020B0604020104020204" pitchFamily="34" charset="0"/>
              </a:rPr>
              <a:t>All launch sites</a:t>
            </a:r>
          </a:p>
        </p:txBody>
      </p:sp>
      <p:pic>
        <p:nvPicPr>
          <p:cNvPr id="6" name="Picture 5">
            <a:extLst>
              <a:ext uri="{FF2B5EF4-FFF2-40B4-BE49-F238E27FC236}">
                <a16:creationId xmlns:a16="http://schemas.microsoft.com/office/drawing/2014/main" id="{AEA134D8-318B-CFBE-CF30-F82C9F6E315F}"/>
              </a:ext>
            </a:extLst>
          </p:cNvPr>
          <p:cNvPicPr>
            <a:picLocks noChangeAspect="1"/>
          </p:cNvPicPr>
          <p:nvPr/>
        </p:nvPicPr>
        <p:blipFill>
          <a:blip r:embed="rId3"/>
          <a:stretch>
            <a:fillRect/>
          </a:stretch>
        </p:blipFill>
        <p:spPr>
          <a:xfrm>
            <a:off x="4539344" y="1397767"/>
            <a:ext cx="6882646" cy="4627806"/>
          </a:xfrm>
          <a:prstGeom prst="rect">
            <a:avLst/>
          </a:prstGeom>
        </p:spPr>
      </p:pic>
      <p:sp>
        <p:nvSpPr>
          <p:cNvPr id="4" name="Content Placeholder 4">
            <a:extLst>
              <a:ext uri="{FF2B5EF4-FFF2-40B4-BE49-F238E27FC236}">
                <a16:creationId xmlns:a16="http://schemas.microsoft.com/office/drawing/2014/main" id="{97755A2E-1FE6-2D32-E8D5-26744BFD45A7}"/>
              </a:ext>
            </a:extLst>
          </p:cNvPr>
          <p:cNvSpPr txBox="1">
            <a:spLocks/>
          </p:cNvSpPr>
          <p:nvPr/>
        </p:nvSpPr>
        <p:spPr>
          <a:xfrm>
            <a:off x="4503361" y="1397767"/>
            <a:ext cx="6882645" cy="460783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089011"/>
            <a:ext cx="10565343" cy="964512"/>
          </a:xfrm>
          <a:prstGeom prst="rect">
            <a:avLst/>
          </a:prstGeom>
        </p:spPr>
        <p:txBody>
          <a:bodyPr lIns="91440" tIns="45720" rIns="91440" bIns="45720" anchor="t">
            <a:noAutofit/>
          </a:bodyPr>
          <a:lstStyle/>
          <a:p>
            <a:pPr algn="just">
              <a:lnSpc>
                <a:spcPct val="170000"/>
              </a:lnSpc>
              <a:spcBef>
                <a:spcPts val="1400"/>
              </a:spcBef>
            </a:pPr>
            <a:r>
              <a:rPr lang="en-US" sz="2000" dirty="0">
                <a:solidFill>
                  <a:schemeClr val="accent3">
                    <a:lumMod val="25000"/>
                  </a:schemeClr>
                </a:solidFill>
                <a:latin typeface="Abadi" panose="020B0604020104020204" pitchFamily="34" charset="0"/>
              </a:rPr>
              <a:t>Above is a map illustration showcasing the launch outcomes at KSC LC-39A features green markers denoting successful launches and red markers indicating instances of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047387" y="63329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Launch Outcomes</a:t>
            </a:r>
          </a:p>
        </p:txBody>
      </p:sp>
      <p:pic>
        <p:nvPicPr>
          <p:cNvPr id="4" name="Picture 3">
            <a:extLst>
              <a:ext uri="{FF2B5EF4-FFF2-40B4-BE49-F238E27FC236}">
                <a16:creationId xmlns:a16="http://schemas.microsoft.com/office/drawing/2014/main" id="{6D8EEA49-7B62-AC48-C4AC-6E3E9A9FB009}"/>
              </a:ext>
            </a:extLst>
          </p:cNvPr>
          <p:cNvPicPr>
            <a:picLocks noChangeAspect="1"/>
          </p:cNvPicPr>
          <p:nvPr/>
        </p:nvPicPr>
        <p:blipFill rotWithShape="1">
          <a:blip r:embed="rId3"/>
          <a:srcRect l="22048"/>
          <a:stretch/>
        </p:blipFill>
        <p:spPr>
          <a:xfrm>
            <a:off x="1047387" y="1602813"/>
            <a:ext cx="2619744" cy="1874682"/>
          </a:xfrm>
          <a:prstGeom prst="rect">
            <a:avLst/>
          </a:prstGeom>
        </p:spPr>
      </p:pic>
      <p:pic>
        <p:nvPicPr>
          <p:cNvPr id="10" name="Picture 9">
            <a:extLst>
              <a:ext uri="{FF2B5EF4-FFF2-40B4-BE49-F238E27FC236}">
                <a16:creationId xmlns:a16="http://schemas.microsoft.com/office/drawing/2014/main" id="{41005227-2F80-7230-EE2C-9283CC7DA246}"/>
              </a:ext>
            </a:extLst>
          </p:cNvPr>
          <p:cNvPicPr>
            <a:picLocks noChangeAspect="1"/>
          </p:cNvPicPr>
          <p:nvPr/>
        </p:nvPicPr>
        <p:blipFill rotWithShape="1">
          <a:blip r:embed="rId4"/>
          <a:srcRect l="17658"/>
          <a:stretch/>
        </p:blipFill>
        <p:spPr>
          <a:xfrm>
            <a:off x="7829087" y="1572637"/>
            <a:ext cx="3162610" cy="2626076"/>
          </a:xfrm>
          <a:prstGeom prst="rect">
            <a:avLst/>
          </a:prstGeom>
        </p:spPr>
      </p:pic>
      <p:pic>
        <p:nvPicPr>
          <p:cNvPr id="7" name="Picture 6">
            <a:extLst>
              <a:ext uri="{FF2B5EF4-FFF2-40B4-BE49-F238E27FC236}">
                <a16:creationId xmlns:a16="http://schemas.microsoft.com/office/drawing/2014/main" id="{CEA340A7-8EFA-D223-9CD7-041AFC7D3E29}"/>
              </a:ext>
            </a:extLst>
          </p:cNvPr>
          <p:cNvPicPr>
            <a:picLocks noChangeAspect="1"/>
          </p:cNvPicPr>
          <p:nvPr/>
        </p:nvPicPr>
        <p:blipFill rotWithShape="1">
          <a:blip r:embed="rId5"/>
          <a:srcRect l="10243"/>
          <a:stretch/>
        </p:blipFill>
        <p:spPr>
          <a:xfrm>
            <a:off x="3450771" y="1290217"/>
            <a:ext cx="4378316" cy="3574127"/>
          </a:xfrm>
          <a:prstGeom prst="rect">
            <a:avLst/>
          </a:prstGeom>
        </p:spPr>
      </p:pic>
      <p:pic>
        <p:nvPicPr>
          <p:cNvPr id="12" name="Picture 11">
            <a:extLst>
              <a:ext uri="{FF2B5EF4-FFF2-40B4-BE49-F238E27FC236}">
                <a16:creationId xmlns:a16="http://schemas.microsoft.com/office/drawing/2014/main" id="{6BCF7A95-D019-0FD9-1B4B-B63FAEC1033A}"/>
              </a:ext>
            </a:extLst>
          </p:cNvPr>
          <p:cNvPicPr>
            <a:picLocks noChangeAspect="1"/>
          </p:cNvPicPr>
          <p:nvPr/>
        </p:nvPicPr>
        <p:blipFill rotWithShape="1">
          <a:blip r:embed="rId6"/>
          <a:srcRect l="15676"/>
          <a:stretch/>
        </p:blipFill>
        <p:spPr>
          <a:xfrm>
            <a:off x="892629" y="2742671"/>
            <a:ext cx="2558142" cy="2384049"/>
          </a:xfrm>
          <a:prstGeom prst="rect">
            <a:avLst/>
          </a:prstGeom>
        </p:spPr>
      </p:pic>
      <p:cxnSp>
        <p:nvCxnSpPr>
          <p:cNvPr id="11" name="Straight Connector 10">
            <a:extLst>
              <a:ext uri="{FF2B5EF4-FFF2-40B4-BE49-F238E27FC236}">
                <a16:creationId xmlns:a16="http://schemas.microsoft.com/office/drawing/2014/main" id="{97217A91-5526-356E-1A81-EB96D14678A7}"/>
              </a:ext>
            </a:extLst>
          </p:cNvPr>
          <p:cNvCxnSpPr>
            <a:cxnSpLocks/>
          </p:cNvCxnSpPr>
          <p:nvPr/>
        </p:nvCxnSpPr>
        <p:spPr>
          <a:xfrm flipV="1">
            <a:off x="7829087" y="3687746"/>
            <a:ext cx="2403384" cy="11486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430DBEE-930C-6FE0-7E5B-1D635FACB226}"/>
              </a:ext>
            </a:extLst>
          </p:cNvPr>
          <p:cNvCxnSpPr>
            <a:cxnSpLocks/>
          </p:cNvCxnSpPr>
          <p:nvPr/>
        </p:nvCxnSpPr>
        <p:spPr>
          <a:xfrm flipV="1">
            <a:off x="2404475" y="2174424"/>
            <a:ext cx="1417414" cy="1120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237B1BB-AD63-1BF0-3174-BE8D0A9A2206}"/>
              </a:ext>
            </a:extLst>
          </p:cNvPr>
          <p:cNvCxnSpPr>
            <a:cxnSpLocks/>
          </p:cNvCxnSpPr>
          <p:nvPr/>
        </p:nvCxnSpPr>
        <p:spPr>
          <a:xfrm>
            <a:off x="7829087" y="1290217"/>
            <a:ext cx="2403384" cy="21151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B61FA8-4B6D-1C4F-30A7-6DEC1E438A8D}"/>
              </a:ext>
            </a:extLst>
          </p:cNvPr>
          <p:cNvCxnSpPr>
            <a:cxnSpLocks/>
          </p:cNvCxnSpPr>
          <p:nvPr/>
        </p:nvCxnSpPr>
        <p:spPr>
          <a:xfrm flipV="1">
            <a:off x="2797629" y="2688102"/>
            <a:ext cx="1348624" cy="135764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50411"/>
            <a:ext cx="8597827" cy="401639"/>
          </a:xfrm>
          <a:prstGeom prst="rect">
            <a:avLst/>
          </a:prstGeom>
        </p:spPr>
        <p:txBody>
          <a:bodyPr lIns="91440" tIns="45720" rIns="91440" bIns="45720" anchor="t">
            <a:normAutofit fontScale="85000" lnSpcReduction="20000"/>
          </a:bodyPr>
          <a:lstStyle/>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642744"/>
            <a:ext cx="939724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Launch site logistics and safety</a:t>
            </a:r>
          </a:p>
        </p:txBody>
      </p:sp>
      <p:pic>
        <p:nvPicPr>
          <p:cNvPr id="4" name="Picture 3">
            <a:extLst>
              <a:ext uri="{FF2B5EF4-FFF2-40B4-BE49-F238E27FC236}">
                <a16:creationId xmlns:a16="http://schemas.microsoft.com/office/drawing/2014/main" id="{22F56D87-B3DA-C7C1-027D-CEAC20CBBE31}"/>
              </a:ext>
            </a:extLst>
          </p:cNvPr>
          <p:cNvPicPr>
            <a:picLocks noChangeAspect="1"/>
          </p:cNvPicPr>
          <p:nvPr/>
        </p:nvPicPr>
        <p:blipFill rotWithShape="1">
          <a:blip r:embed="rId3"/>
          <a:srcRect l="7182"/>
          <a:stretch/>
        </p:blipFill>
        <p:spPr>
          <a:xfrm>
            <a:off x="4833256" y="1321907"/>
            <a:ext cx="6183086" cy="4795378"/>
          </a:xfrm>
          <a:prstGeom prst="rect">
            <a:avLst/>
          </a:prstGeom>
        </p:spPr>
      </p:pic>
      <p:sp>
        <p:nvSpPr>
          <p:cNvPr id="2" name="Content Placeholder 4">
            <a:extLst>
              <a:ext uri="{FF2B5EF4-FFF2-40B4-BE49-F238E27FC236}">
                <a16:creationId xmlns:a16="http://schemas.microsoft.com/office/drawing/2014/main" id="{375136C2-B2E5-BBAC-0CB1-7CEDDD04787C}"/>
              </a:ext>
            </a:extLst>
          </p:cNvPr>
          <p:cNvSpPr txBox="1">
            <a:spLocks/>
          </p:cNvSpPr>
          <p:nvPr/>
        </p:nvSpPr>
        <p:spPr>
          <a:xfrm>
            <a:off x="4833256" y="1321907"/>
            <a:ext cx="6183086" cy="4795378"/>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6" name="Content Placeholder 4">
            <a:extLst>
              <a:ext uri="{FF2B5EF4-FFF2-40B4-BE49-F238E27FC236}">
                <a16:creationId xmlns:a16="http://schemas.microsoft.com/office/drawing/2014/main" id="{7570C047-02CC-E5DE-FEE2-17C113796DF2}"/>
              </a:ext>
            </a:extLst>
          </p:cNvPr>
          <p:cNvSpPr txBox="1">
            <a:spLocks/>
          </p:cNvSpPr>
          <p:nvPr/>
        </p:nvSpPr>
        <p:spPr>
          <a:xfrm>
            <a:off x="883551" y="1397090"/>
            <a:ext cx="3508075" cy="46085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400"/>
              </a:spcBef>
            </a:pPr>
            <a:r>
              <a:rPr lang="en-US" sz="2200" dirty="0">
                <a:solidFill>
                  <a:schemeClr val="accent3">
                    <a:lumMod val="25000"/>
                  </a:schemeClr>
                </a:solidFill>
                <a:latin typeface="Abadi"/>
              </a:rPr>
              <a:t>The logistics setup at launch site KSC LC-39A is favorable, benefiting from its proximity to both railroad and road infrastructure, while also maintaining a relatively safe distance from populated areas.</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6132" y="5440669"/>
            <a:ext cx="10779732" cy="549049"/>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The screenshot indicates that the launch location plays a crucial role in the success of missions.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4" name="Picture 3" descr="A pie chart with different colors&#10;&#10;Description automatically generated">
            <a:extLst>
              <a:ext uri="{FF2B5EF4-FFF2-40B4-BE49-F238E27FC236}">
                <a16:creationId xmlns:a16="http://schemas.microsoft.com/office/drawing/2014/main" id="{DC80EA00-2C77-AA16-8457-C9F136668097}"/>
              </a:ext>
            </a:extLst>
          </p:cNvPr>
          <p:cNvPicPr>
            <a:picLocks noChangeAspect="1"/>
          </p:cNvPicPr>
          <p:nvPr/>
        </p:nvPicPr>
        <p:blipFill rotWithShape="1">
          <a:blip r:embed="rId3"/>
          <a:srcRect t="5318" b="9162"/>
          <a:stretch/>
        </p:blipFill>
        <p:spPr>
          <a:xfrm>
            <a:off x="838200" y="1363648"/>
            <a:ext cx="10515600" cy="3802166"/>
          </a:xfrm>
          <a:prstGeom prst="rect">
            <a:avLst/>
          </a:prstGeom>
        </p:spPr>
      </p:pic>
      <p:sp>
        <p:nvSpPr>
          <p:cNvPr id="2" name="Content Placeholder 4">
            <a:extLst>
              <a:ext uri="{FF2B5EF4-FFF2-40B4-BE49-F238E27FC236}">
                <a16:creationId xmlns:a16="http://schemas.microsoft.com/office/drawing/2014/main" id="{25064F8A-F982-C93C-7850-BF27E48F8C38}"/>
              </a:ext>
            </a:extLst>
          </p:cNvPr>
          <p:cNvSpPr txBox="1">
            <a:spLocks/>
          </p:cNvSpPr>
          <p:nvPr/>
        </p:nvSpPr>
        <p:spPr>
          <a:xfrm>
            <a:off x="838199" y="1363648"/>
            <a:ext cx="10515599" cy="380216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860700"/>
            <a:ext cx="6820659" cy="329746"/>
          </a:xfrm>
          <a:prstGeom prst="rect">
            <a:avLst/>
          </a:prstGeom>
        </p:spPr>
        <p:txBody>
          <a:bodyPr lIns="91440" tIns="45720" rIns="91440" bIns="45720" anchor="t">
            <a:normAutofit fontScale="92500" lnSpcReduction="20000"/>
          </a:bodyPr>
          <a:lstStyle/>
          <a:p>
            <a:pPr>
              <a:lnSpc>
                <a:spcPct val="100000"/>
              </a:lnSpc>
              <a:spcBef>
                <a:spcPts val="1400"/>
              </a:spcBef>
            </a:pPr>
            <a:r>
              <a:rPr lang="en-US" sz="2000" dirty="0">
                <a:latin typeface="Abadi" panose="020B0604020104020204" pitchFamily="34" charset="0"/>
              </a:rPr>
              <a:t>At this site, the success rate for launches stands at 76.9%.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KSC LC-39A launch success rate</a:t>
            </a:r>
          </a:p>
        </p:txBody>
      </p:sp>
      <p:pic>
        <p:nvPicPr>
          <p:cNvPr id="4" name="Picture 3" descr="A blue and red pie chart&#10;&#10;Description automatically generated">
            <a:extLst>
              <a:ext uri="{FF2B5EF4-FFF2-40B4-BE49-F238E27FC236}">
                <a16:creationId xmlns:a16="http://schemas.microsoft.com/office/drawing/2014/main" id="{517B9CFD-AB11-91CA-1BA1-23E8A1BDA999}"/>
              </a:ext>
            </a:extLst>
          </p:cNvPr>
          <p:cNvPicPr>
            <a:picLocks noChangeAspect="1"/>
          </p:cNvPicPr>
          <p:nvPr/>
        </p:nvPicPr>
        <p:blipFill>
          <a:blip r:embed="rId3"/>
          <a:stretch>
            <a:fillRect/>
          </a:stretch>
        </p:blipFill>
        <p:spPr>
          <a:xfrm>
            <a:off x="770011" y="1417445"/>
            <a:ext cx="10515600" cy="4237499"/>
          </a:xfrm>
          <a:prstGeom prst="rect">
            <a:avLst/>
          </a:prstGeom>
        </p:spPr>
      </p:pic>
      <p:sp>
        <p:nvSpPr>
          <p:cNvPr id="2" name="Content Placeholder 4">
            <a:extLst>
              <a:ext uri="{FF2B5EF4-FFF2-40B4-BE49-F238E27FC236}">
                <a16:creationId xmlns:a16="http://schemas.microsoft.com/office/drawing/2014/main" id="{3A504D94-4A0B-1133-5BB1-A86DEBF06C78}"/>
              </a:ext>
            </a:extLst>
          </p:cNvPr>
          <p:cNvSpPr txBox="1">
            <a:spLocks/>
          </p:cNvSpPr>
          <p:nvPr/>
        </p:nvSpPr>
        <p:spPr>
          <a:xfrm>
            <a:off x="766685" y="1417444"/>
            <a:ext cx="10515600" cy="4237499"/>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9542" y="5266870"/>
            <a:ext cx="10738430" cy="786946"/>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Based on the scatterplot, the combination of payloads weighing less than 6,000kg paired with FT boosters has demonstrated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19542" y="67540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Launch Outcome Scatterplot Analysis</a:t>
            </a:r>
          </a:p>
        </p:txBody>
      </p:sp>
      <p:pic>
        <p:nvPicPr>
          <p:cNvPr id="4" name="Picture 3" descr="A screenshot of a computer&#10;&#10;Description automatically generated">
            <a:extLst>
              <a:ext uri="{FF2B5EF4-FFF2-40B4-BE49-F238E27FC236}">
                <a16:creationId xmlns:a16="http://schemas.microsoft.com/office/drawing/2014/main" id="{73A45645-41EC-5A7E-C844-D96F4181C463}"/>
              </a:ext>
            </a:extLst>
          </p:cNvPr>
          <p:cNvPicPr>
            <a:picLocks noChangeAspect="1"/>
          </p:cNvPicPr>
          <p:nvPr/>
        </p:nvPicPr>
        <p:blipFill>
          <a:blip r:embed="rId3"/>
          <a:stretch>
            <a:fillRect/>
          </a:stretch>
        </p:blipFill>
        <p:spPr>
          <a:xfrm>
            <a:off x="719542" y="1358603"/>
            <a:ext cx="10738430" cy="3837180"/>
          </a:xfrm>
          <a:prstGeom prst="rect">
            <a:avLst/>
          </a:prstGeom>
        </p:spPr>
      </p:pic>
      <p:sp>
        <p:nvSpPr>
          <p:cNvPr id="2" name="Content Placeholder 4">
            <a:extLst>
              <a:ext uri="{FF2B5EF4-FFF2-40B4-BE49-F238E27FC236}">
                <a16:creationId xmlns:a16="http://schemas.microsoft.com/office/drawing/2014/main" id="{A6D7B625-F7D2-FC01-DA61-BF0F69A4BD2F}"/>
              </a:ext>
            </a:extLst>
          </p:cNvPr>
          <p:cNvSpPr txBox="1">
            <a:spLocks/>
          </p:cNvSpPr>
          <p:nvPr/>
        </p:nvSpPr>
        <p:spPr>
          <a:xfrm>
            <a:off x="716215" y="1358603"/>
            <a:ext cx="10738429" cy="383718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EC2CA66-FAC7-6A17-413D-ACFEE384BEB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085F3F-2023-E753-45B7-3EEA96F9ACE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CC63CF2C-DEE8-01BA-5C59-09D9A022690F}"/>
              </a:ext>
            </a:extLst>
          </p:cNvPr>
          <p:cNvSpPr>
            <a:spLocks noGrp="1"/>
          </p:cNvSpPr>
          <p:nvPr>
            <p:ph idx="4294967295"/>
          </p:nvPr>
        </p:nvSpPr>
        <p:spPr>
          <a:xfrm>
            <a:off x="770011" y="5356662"/>
            <a:ext cx="10515600" cy="667204"/>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Based on the scatterplot, Insufficient data is available to accurately assess the risk associated with launches exceeding 7,000kg.</a:t>
            </a:r>
          </a:p>
        </p:txBody>
      </p:sp>
      <p:sp>
        <p:nvSpPr>
          <p:cNvPr id="12" name="Title 1">
            <a:extLst>
              <a:ext uri="{FF2B5EF4-FFF2-40B4-BE49-F238E27FC236}">
                <a16:creationId xmlns:a16="http://schemas.microsoft.com/office/drawing/2014/main" id="{FB0C985D-A3BD-4AF8-30A1-3C5C402796E2}"/>
              </a:ext>
            </a:extLst>
          </p:cNvPr>
          <p:cNvSpPr txBox="1">
            <a:spLocks/>
          </p:cNvSpPr>
          <p:nvPr/>
        </p:nvSpPr>
        <p:spPr>
          <a:xfrm>
            <a:off x="770011" y="68016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Launch Outcome Scatterplot Analysis</a:t>
            </a:r>
          </a:p>
        </p:txBody>
      </p:sp>
      <p:pic>
        <p:nvPicPr>
          <p:cNvPr id="6" name="Picture 5" descr="A screenshot of a graph&#10;&#10;Description automatically generated">
            <a:extLst>
              <a:ext uri="{FF2B5EF4-FFF2-40B4-BE49-F238E27FC236}">
                <a16:creationId xmlns:a16="http://schemas.microsoft.com/office/drawing/2014/main" id="{42375D59-8F36-F6D8-69FE-340C71181C92}"/>
              </a:ext>
            </a:extLst>
          </p:cNvPr>
          <p:cNvPicPr>
            <a:picLocks noChangeAspect="1"/>
          </p:cNvPicPr>
          <p:nvPr/>
        </p:nvPicPr>
        <p:blipFill>
          <a:blip r:embed="rId3"/>
          <a:stretch>
            <a:fillRect/>
          </a:stretch>
        </p:blipFill>
        <p:spPr>
          <a:xfrm>
            <a:off x="770011" y="1358135"/>
            <a:ext cx="10515600" cy="3910551"/>
          </a:xfrm>
          <a:prstGeom prst="rect">
            <a:avLst/>
          </a:prstGeom>
        </p:spPr>
      </p:pic>
      <p:sp>
        <p:nvSpPr>
          <p:cNvPr id="2" name="Content Placeholder 4">
            <a:extLst>
              <a:ext uri="{FF2B5EF4-FFF2-40B4-BE49-F238E27FC236}">
                <a16:creationId xmlns:a16="http://schemas.microsoft.com/office/drawing/2014/main" id="{8C635A26-2096-E990-8C91-EF153529B057}"/>
              </a:ext>
            </a:extLst>
          </p:cNvPr>
          <p:cNvSpPr txBox="1">
            <a:spLocks/>
          </p:cNvSpPr>
          <p:nvPr/>
        </p:nvSpPr>
        <p:spPr>
          <a:xfrm>
            <a:off x="770011" y="1358135"/>
            <a:ext cx="10515600" cy="391055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521203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411779"/>
            <a:ext cx="10932133" cy="1455743"/>
          </a:xfrm>
          <a:prstGeom prst="rect">
            <a:avLst/>
          </a:prstGeom>
        </p:spPr>
        <p:txBody>
          <a:bodyPr vert="horz" lIns="91440" tIns="45720" rIns="91440" bIns="45720" rtlCol="0" anchor="t">
            <a:normAutofit/>
          </a:bodyPr>
          <a:lstStyle/>
          <a:p>
            <a:pPr>
              <a:lnSpc>
                <a:spcPct val="150000"/>
              </a:lnSpc>
              <a:spcBef>
                <a:spcPts val="1400"/>
              </a:spcBef>
            </a:pPr>
            <a:r>
              <a:rPr lang="en-US" sz="2000" b="0" i="0" dirty="0">
                <a:solidFill>
                  <a:srgbClr val="0D0D0D"/>
                </a:solidFill>
                <a:effectLst/>
                <a:latin typeface="Abadi" panose="020B0604020104020204" pitchFamily="34" charset="0"/>
              </a:rPr>
              <a:t>Four classification models underwent testing, and their respective accuracies are depicted in the accompanying plot. Among these models, the Decision Tree Classifier emerged with the highest classification accuracy, surpassing 87%.</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C4E10F92-F5FC-9506-025D-77CB2B554BFE}"/>
              </a:ext>
            </a:extLst>
          </p:cNvPr>
          <p:cNvPicPr>
            <a:picLocks noChangeAspect="1"/>
          </p:cNvPicPr>
          <p:nvPr/>
        </p:nvPicPr>
        <p:blipFill>
          <a:blip r:embed="rId3"/>
          <a:stretch>
            <a:fillRect/>
          </a:stretch>
        </p:blipFill>
        <p:spPr>
          <a:xfrm>
            <a:off x="3918857" y="1517941"/>
            <a:ext cx="3972205" cy="2794353"/>
          </a:xfrm>
          <a:prstGeom prst="rect">
            <a:avLst/>
          </a:prstGeom>
        </p:spPr>
      </p:pic>
      <p:sp>
        <p:nvSpPr>
          <p:cNvPr id="7" name="Content Placeholder 4">
            <a:extLst>
              <a:ext uri="{FF2B5EF4-FFF2-40B4-BE49-F238E27FC236}">
                <a16:creationId xmlns:a16="http://schemas.microsoft.com/office/drawing/2014/main" id="{419C93C8-EDFA-286F-E5C4-43CCD63C5B11}"/>
              </a:ext>
            </a:extLst>
          </p:cNvPr>
          <p:cNvSpPr txBox="1">
            <a:spLocks/>
          </p:cNvSpPr>
          <p:nvPr/>
        </p:nvSpPr>
        <p:spPr>
          <a:xfrm>
            <a:off x="3918857" y="1499055"/>
            <a:ext cx="3972205" cy="281324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96997"/>
            <a:ext cx="5619903" cy="5261430"/>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True Positives for did not land class: 3 instances correctly predicted as did not land.</a:t>
            </a:r>
          </a:p>
          <a:p>
            <a:pPr>
              <a:lnSpc>
                <a:spcPct val="100000"/>
              </a:lnSpc>
              <a:spcBef>
                <a:spcPts val="1400"/>
              </a:spcBef>
            </a:pPr>
            <a:r>
              <a:rPr lang="en-US" sz="2000" dirty="0">
                <a:solidFill>
                  <a:schemeClr val="accent3">
                    <a:lumMod val="25000"/>
                  </a:schemeClr>
                </a:solidFill>
                <a:latin typeface="Abadi" panose="020B0604020104020204" pitchFamily="34" charset="0"/>
              </a:rPr>
              <a:t>False Negatives for landed class: 3 instances incorrectly predicted as did not land when they landed.</a:t>
            </a:r>
          </a:p>
          <a:p>
            <a:pPr>
              <a:lnSpc>
                <a:spcPct val="100000"/>
              </a:lnSpc>
              <a:spcBef>
                <a:spcPts val="1400"/>
              </a:spcBef>
            </a:pPr>
            <a:r>
              <a:rPr lang="en-US" sz="2000" dirty="0">
                <a:solidFill>
                  <a:schemeClr val="accent3">
                    <a:lumMod val="25000"/>
                  </a:schemeClr>
                </a:solidFill>
                <a:latin typeface="Abadi" panose="020B0604020104020204" pitchFamily="34" charset="0"/>
              </a:rPr>
              <a:t>False Positives for did not land class: 2 instances incorrectly predicted as did not land when they landed.</a:t>
            </a:r>
          </a:p>
          <a:p>
            <a:pPr>
              <a:lnSpc>
                <a:spcPct val="100000"/>
              </a:lnSpc>
              <a:spcBef>
                <a:spcPts val="1400"/>
              </a:spcBef>
            </a:pPr>
            <a:r>
              <a:rPr lang="en-US" sz="2000" dirty="0">
                <a:solidFill>
                  <a:schemeClr val="accent3">
                    <a:lumMod val="25000"/>
                  </a:schemeClr>
                </a:solidFill>
                <a:latin typeface="Abadi" panose="020B0604020104020204" pitchFamily="34" charset="0"/>
              </a:rPr>
              <a:t>True Positives for landed class: 12 instances correctly predicted as landed.</a:t>
            </a:r>
          </a:p>
          <a:p>
            <a:pPr>
              <a:lnSpc>
                <a:spcPct val="100000"/>
              </a:lnSpc>
              <a:spcBef>
                <a:spcPts val="1400"/>
              </a:spcBef>
            </a:pPr>
            <a:r>
              <a:rPr lang="en-US" sz="2000" b="0" i="0" dirty="0">
                <a:solidFill>
                  <a:srgbClr val="0D0D0D"/>
                </a:solidFill>
                <a:effectLst/>
                <a:latin typeface="Abadi" panose="020B0604020104020204" pitchFamily="34" charset="0"/>
              </a:rPr>
              <a:t>The effectiveness of the Decision Tree Classifier is demonstrated through its confusion matrix, highlighting substantial counts of true positives and true negatives relative to the occurrences of false positives and false negatives.</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Decision Tree Confusion Matrix</a:t>
            </a:r>
            <a:endParaRPr lang="en-US" dirty="0">
              <a:solidFill>
                <a:srgbClr val="0B49CB"/>
              </a:solidFill>
            </a:endParaRPr>
          </a:p>
        </p:txBody>
      </p:sp>
      <p:pic>
        <p:nvPicPr>
          <p:cNvPr id="3" name="Picture 2">
            <a:extLst>
              <a:ext uri="{FF2B5EF4-FFF2-40B4-BE49-F238E27FC236}">
                <a16:creationId xmlns:a16="http://schemas.microsoft.com/office/drawing/2014/main" id="{F8551B2F-F8D9-687E-88FA-3607E5C9A8F4}"/>
              </a:ext>
            </a:extLst>
          </p:cNvPr>
          <p:cNvPicPr>
            <a:picLocks noChangeAspect="1"/>
          </p:cNvPicPr>
          <p:nvPr/>
        </p:nvPicPr>
        <p:blipFill>
          <a:blip r:embed="rId3"/>
          <a:stretch>
            <a:fillRect/>
          </a:stretch>
        </p:blipFill>
        <p:spPr>
          <a:xfrm>
            <a:off x="6789813" y="1440939"/>
            <a:ext cx="4495798" cy="4584634"/>
          </a:xfrm>
          <a:prstGeom prst="rect">
            <a:avLst/>
          </a:prstGeom>
        </p:spPr>
      </p:pic>
      <p:sp>
        <p:nvSpPr>
          <p:cNvPr id="6" name="Content Placeholder 4">
            <a:extLst>
              <a:ext uri="{FF2B5EF4-FFF2-40B4-BE49-F238E27FC236}">
                <a16:creationId xmlns:a16="http://schemas.microsoft.com/office/drawing/2014/main" id="{F6D4E833-51B7-AF17-DDF4-D0A51D6C0696}"/>
              </a:ext>
            </a:extLst>
          </p:cNvPr>
          <p:cNvSpPr txBox="1">
            <a:spLocks/>
          </p:cNvSpPr>
          <p:nvPr/>
        </p:nvSpPr>
        <p:spPr>
          <a:xfrm>
            <a:off x="6789812" y="1417741"/>
            <a:ext cx="4506683" cy="460783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72282"/>
            <a:ext cx="10213675" cy="4847068"/>
          </a:xfrm>
          <a:prstGeom prst="rect">
            <a:avLst/>
          </a:prstGeom>
        </p:spPr>
        <p:txBody>
          <a:bodyPr>
            <a:noAutofit/>
          </a:bodyPr>
          <a:lstStyle/>
          <a:p>
            <a:pPr>
              <a:lnSpc>
                <a:spcPct val="100000"/>
              </a:lnSpc>
              <a:spcBef>
                <a:spcPts val="1400"/>
              </a:spcBef>
            </a:pPr>
            <a:r>
              <a:rPr lang="en-US" sz="2000" dirty="0">
                <a:solidFill>
                  <a:srgbClr val="0D0D0D"/>
                </a:solidFill>
                <a:latin typeface="Abadi" panose="020B0604020104020204" pitchFamily="34" charset="0"/>
              </a:rPr>
              <a:t>The</a:t>
            </a:r>
            <a:r>
              <a:rPr lang="en-US" sz="2000" b="0" i="0" dirty="0">
                <a:solidFill>
                  <a:srgbClr val="0D0D0D"/>
                </a:solidFill>
                <a:effectLst/>
                <a:latin typeface="Abadi" panose="020B0604020104020204" pitchFamily="34" charset="0"/>
              </a:rPr>
              <a:t> analysis involved the examination of various data sources, leading to refined conclusions.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b="0" i="0" dirty="0">
                <a:solidFill>
                  <a:srgbClr val="0D0D0D"/>
                </a:solidFill>
                <a:effectLst/>
                <a:latin typeface="Abadi" panose="020B0604020104020204" pitchFamily="34" charset="0"/>
              </a:rPr>
              <a:t>After thorough evaluation, KSC LC-39A emerged as the optimal launch site.</a:t>
            </a:r>
          </a:p>
          <a:p>
            <a:pPr>
              <a:lnSpc>
                <a:spcPct val="100000"/>
              </a:lnSpc>
              <a:spcBef>
                <a:spcPts val="1400"/>
              </a:spcBef>
            </a:pPr>
            <a:r>
              <a:rPr lang="en-US" sz="2000" b="0" i="0" dirty="0">
                <a:solidFill>
                  <a:srgbClr val="0D0D0D"/>
                </a:solidFill>
                <a:effectLst/>
                <a:latin typeface="Abadi" panose="020B0604020104020204" pitchFamily="34" charset="0"/>
              </a:rPr>
              <a:t>Launches involving payloads exceeding 7,000kg tend to pose lower risks.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b="0" i="0" dirty="0">
                <a:solidFill>
                  <a:srgbClr val="0D0D0D"/>
                </a:solidFill>
                <a:effectLst/>
                <a:latin typeface="Abadi" panose="020B0604020104020204" pitchFamily="34" charset="0"/>
              </a:rPr>
              <a:t>While overall mission success rates are promising, successful landings show improvement over time, reflecting advancements in processes and rocket technology.</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b="0" i="0" dirty="0">
                <a:solidFill>
                  <a:srgbClr val="0D0D0D"/>
                </a:solidFill>
                <a:effectLst/>
                <a:latin typeface="Abadi" panose="020B0604020104020204" pitchFamily="34" charset="0"/>
              </a:rPr>
              <a:t>Utilizing the Decision Tree Classifier can effectively forecast successful landings, thereby enhancing profitability.</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7379"/>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Full Project GitHub URL: </a:t>
            </a:r>
            <a:r>
              <a:rPr lang="en-US" sz="2200" dirty="0">
                <a:solidFill>
                  <a:schemeClr val="accent3">
                    <a:lumMod val="25000"/>
                  </a:schemeClr>
                </a:solidFill>
                <a:latin typeface="Abadi" panose="020B0604020104020204" pitchFamily="34" charset="0"/>
                <a:hlinkClick r:id="rId4"/>
              </a:rPr>
              <a:t>https://github.com/Sherrymdx1377/Applied-Data-Science-Capstone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i="0" dirty="0">
                <a:solidFill>
                  <a:srgbClr val="1F2328"/>
                </a:solidFill>
                <a:effectLst/>
                <a:latin typeface="Abadi" panose="020B0604020104020204" pitchFamily="34" charset="0"/>
              </a:rPr>
              <a:t>Launch Sites Locations Analysis with Folium</a:t>
            </a:r>
            <a:r>
              <a:rPr lang="en-US" sz="2200" dirty="0">
                <a:solidFill>
                  <a:srgbClr val="1F2328"/>
                </a:solidFill>
                <a:latin typeface="Abadi" panose="020B0604020104020204" pitchFamily="34" charset="0"/>
              </a:rPr>
              <a:t> screenshots (since the images did not load on GitHub): </a:t>
            </a:r>
            <a:r>
              <a:rPr lang="en-US" sz="2200" dirty="0">
                <a:solidFill>
                  <a:srgbClr val="1F2328"/>
                </a:solidFill>
                <a:latin typeface="Abadi" panose="020B0604020104020204" pitchFamily="34" charset="0"/>
                <a:hlinkClick r:id="rId5"/>
              </a:rPr>
              <a:t>https://github.com/Sherrymdx1377/Applied-Data-Science-Capstone/tree/main/week%203/Interactive%20Visual%20Analytics%20with%20Folium%20lab</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52992"/>
            <a:ext cx="9052229" cy="5174220"/>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5300" dirty="0">
                <a:solidFill>
                  <a:srgbClr val="0B49CB"/>
                </a:solidFill>
                <a:latin typeface="Abadi"/>
              </a:rPr>
              <a:t>Executive Summary</a:t>
            </a:r>
          </a:p>
          <a:p>
            <a:pPr>
              <a:lnSpc>
                <a:spcPct val="120000"/>
              </a:lnSpc>
              <a:spcBef>
                <a:spcPts val="1400"/>
              </a:spcBef>
            </a:pPr>
            <a:r>
              <a:rPr lang="en-US" sz="3200" dirty="0">
                <a:solidFill>
                  <a:schemeClr val="accent3">
                    <a:lumMod val="25000"/>
                  </a:schemeClr>
                </a:solidFill>
                <a:latin typeface="Abadi"/>
              </a:rPr>
              <a:t>Data collection methodology:</a:t>
            </a:r>
          </a:p>
          <a:p>
            <a:pPr lvl="1">
              <a:lnSpc>
                <a:spcPct val="120000"/>
              </a:lnSpc>
              <a:spcBef>
                <a:spcPts val="1400"/>
              </a:spcBef>
            </a:pPr>
            <a:r>
              <a:rPr lang="en-US" sz="3200" dirty="0">
                <a:solidFill>
                  <a:schemeClr val="bg2">
                    <a:lumMod val="50000"/>
                  </a:schemeClr>
                </a:solidFill>
                <a:latin typeface="Abadi"/>
              </a:rPr>
              <a:t>The source for SpaceX API is </a:t>
            </a:r>
            <a:r>
              <a:rPr lang="en-US" sz="3200" dirty="0"/>
              <a:t>https://api.spacexdata.com/v4/rockets/</a:t>
            </a:r>
          </a:p>
          <a:p>
            <a:pPr lvl="1">
              <a:lnSpc>
                <a:spcPct val="120000"/>
              </a:lnSpc>
              <a:spcBef>
                <a:spcPts val="1400"/>
              </a:spcBef>
            </a:pPr>
            <a:r>
              <a:rPr lang="en-US" sz="3200" dirty="0">
                <a:solidFill>
                  <a:schemeClr val="bg2">
                    <a:lumMod val="50000"/>
                  </a:schemeClr>
                </a:solidFill>
                <a:latin typeface="Abadi" panose="020B0604020104020204" pitchFamily="34" charset="0"/>
              </a:rPr>
              <a:t>The source for web scraping is </a:t>
            </a:r>
            <a:r>
              <a:rPr lang="en-US" sz="3200" dirty="0">
                <a:latin typeface="Abadi" panose="020B0604020104020204" pitchFamily="34" charset="0"/>
              </a:rPr>
              <a:t>https://en.wikipedia.org/wiki/List_of_Falcon/_9/_and_Falcon_Heavy_launches</a:t>
            </a:r>
            <a:endParaRPr lang="en-US" sz="3200" dirty="0">
              <a:solidFill>
                <a:schemeClr val="bg2">
                  <a:lumMod val="50000"/>
                </a:schemeClr>
              </a:solidFill>
              <a:latin typeface="Abadi" panose="020B0604020104020204" pitchFamily="34" charset="0"/>
            </a:endParaRPr>
          </a:p>
          <a:p>
            <a:pPr>
              <a:lnSpc>
                <a:spcPct val="120000"/>
              </a:lnSpc>
              <a:spcBef>
                <a:spcPts val="1400"/>
              </a:spcBef>
            </a:pPr>
            <a:r>
              <a:rPr lang="en-US" sz="3200" dirty="0">
                <a:solidFill>
                  <a:schemeClr val="accent3">
                    <a:lumMod val="25000"/>
                  </a:schemeClr>
                </a:solidFill>
                <a:latin typeface="Abadi"/>
              </a:rPr>
              <a:t>Perform data wrangling:</a:t>
            </a:r>
          </a:p>
          <a:p>
            <a:pPr lvl="1">
              <a:lnSpc>
                <a:spcPct val="120000"/>
              </a:lnSpc>
              <a:spcBef>
                <a:spcPts val="1400"/>
              </a:spcBef>
            </a:pPr>
            <a:r>
              <a:rPr lang="en-US" sz="3200" dirty="0">
                <a:solidFill>
                  <a:schemeClr val="bg2">
                    <a:lumMod val="50000"/>
                  </a:schemeClr>
                </a:solidFill>
                <a:latin typeface="Abadi"/>
              </a:rPr>
              <a:t>Enhanced data collection by developing a landing outcome label through comprehensive analysis and key features summarization.</a:t>
            </a:r>
          </a:p>
          <a:p>
            <a:pPr>
              <a:lnSpc>
                <a:spcPct val="120000"/>
              </a:lnSpc>
              <a:spcBef>
                <a:spcPts val="1400"/>
              </a:spcBef>
            </a:pPr>
            <a:r>
              <a:rPr lang="en-US" sz="3200" dirty="0">
                <a:solidFill>
                  <a:schemeClr val="accent3">
                    <a:lumMod val="25000"/>
                  </a:schemeClr>
                </a:solidFill>
                <a:latin typeface="Abadi"/>
              </a:rPr>
              <a:t>Perform exploratory data analysis (EDA) using visualization and SQL.</a:t>
            </a:r>
          </a:p>
          <a:p>
            <a:pPr marL="0" indent="0">
              <a:lnSpc>
                <a:spcPct val="120000"/>
              </a:lnSpc>
              <a:spcBef>
                <a:spcPts val="1400"/>
              </a:spcBef>
              <a:buNone/>
            </a:pPr>
            <a:endParaRPr lang="en-US" sz="3200" dirty="0">
              <a:solidFill>
                <a:schemeClr val="accent3">
                  <a:lumMod val="25000"/>
                </a:schemeClr>
              </a:solidFill>
              <a:latin typeface="Abadi"/>
            </a:endParaRPr>
          </a:p>
          <a:p>
            <a:pPr>
              <a:lnSpc>
                <a:spcPct val="100000"/>
              </a:lnSpc>
              <a:spcBef>
                <a:spcPts val="1400"/>
              </a:spcBef>
            </a:pPr>
            <a:endParaRPr lang="en-US" sz="3200" dirty="0">
              <a:solidFill>
                <a:schemeClr val="accent3">
                  <a:lumMod val="25000"/>
                </a:schemeClr>
              </a:solidFill>
              <a:latin typeface="Abadi"/>
            </a:endParaRPr>
          </a:p>
          <a:p>
            <a:pPr>
              <a:lnSpc>
                <a:spcPct val="100000"/>
              </a:lnSpc>
              <a:spcBef>
                <a:spcPts val="1400"/>
              </a:spcBef>
            </a:pPr>
            <a:endParaRPr lang="en-US" sz="3200" dirty="0">
              <a:solidFill>
                <a:schemeClr val="accent3">
                  <a:lumMod val="25000"/>
                </a:schemeClr>
              </a:solidFill>
              <a:latin typeface="Abadi"/>
            </a:endParaRPr>
          </a:p>
          <a:p>
            <a:pPr>
              <a:lnSpc>
                <a:spcPct val="100000"/>
              </a:lnSpc>
              <a:spcBef>
                <a:spcPts val="1400"/>
              </a:spcBef>
            </a:pPr>
            <a:endParaRPr lang="en-US" sz="3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FDBD76B-CA28-4E19-82AB-1706B5530B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EDDF3F-810A-9909-E544-969F069C6B95}"/>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7B412E7F-15B3-0B17-CEBA-D7B52238B52C}"/>
              </a:ext>
            </a:extLst>
          </p:cNvPr>
          <p:cNvSpPr txBox="1">
            <a:spLocks/>
          </p:cNvSpPr>
          <p:nvPr/>
        </p:nvSpPr>
        <p:spPr>
          <a:xfrm>
            <a:off x="734028" y="1297779"/>
            <a:ext cx="10431389" cy="397090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7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a:p>
            <a:pPr>
              <a:lnSpc>
                <a:spcPct val="120000"/>
              </a:lnSpc>
              <a:spcBef>
                <a:spcPts val="1400"/>
              </a:spcBef>
            </a:pPr>
            <a:r>
              <a:rPr lang="en-US" sz="2000" dirty="0">
                <a:solidFill>
                  <a:schemeClr val="accent3">
                    <a:lumMod val="25000"/>
                  </a:schemeClr>
                </a:solidFill>
                <a:latin typeface="Abadi"/>
              </a:rPr>
              <a:t>The gathered data underwent normalization and was partitioned into training and test datasets.</a:t>
            </a:r>
          </a:p>
          <a:p>
            <a:pPr>
              <a:lnSpc>
                <a:spcPct val="120000"/>
              </a:lnSpc>
              <a:spcBef>
                <a:spcPts val="1400"/>
              </a:spcBef>
            </a:pPr>
            <a:r>
              <a:rPr lang="en-US" sz="2000" dirty="0">
                <a:solidFill>
                  <a:schemeClr val="accent3">
                    <a:lumMod val="25000"/>
                  </a:schemeClr>
                </a:solidFill>
                <a:latin typeface="Abadi"/>
              </a:rPr>
              <a:t>In the evaluation phase, there was an employment of four distinct classification models.</a:t>
            </a:r>
          </a:p>
          <a:p>
            <a:pPr>
              <a:lnSpc>
                <a:spcPct val="120000"/>
              </a:lnSpc>
              <a:spcBef>
                <a:spcPts val="1400"/>
              </a:spcBef>
            </a:pPr>
            <a:r>
              <a:rPr lang="en-US" sz="2000" dirty="0">
                <a:solidFill>
                  <a:schemeClr val="accent3">
                    <a:lumMod val="25000"/>
                  </a:schemeClr>
                </a:solidFill>
                <a:latin typeface="Abadi"/>
              </a:rPr>
              <a:t>Model accuracy was assessed across various parameter combinations.</a:t>
            </a:r>
          </a:p>
          <a:p>
            <a:pPr marL="457200" indent="-457200">
              <a:lnSpc>
                <a:spcPct val="120000"/>
              </a:lnSpc>
              <a:spcBef>
                <a:spcPts val="1400"/>
              </a:spcBef>
              <a:buFont typeface="+mj-lt"/>
              <a:buAutoNum type="arabicPeriod"/>
            </a:pP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4DD486C6-BF77-049E-5E88-9D11EADCB2A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841068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a:t>
            </a:r>
          </a:p>
          <a:p>
            <a:pPr>
              <a:lnSpc>
                <a:spcPct val="100000"/>
              </a:lnSpc>
              <a:spcBef>
                <a:spcPts val="1400"/>
              </a:spcBef>
            </a:pPr>
            <a:r>
              <a:rPr lang="en-US" sz="2200" dirty="0">
                <a:solidFill>
                  <a:schemeClr val="accent3">
                    <a:lumMod val="25000"/>
                  </a:schemeClr>
                </a:solidFill>
                <a:latin typeface="Abadi" panose="020B0604020104020204" pitchFamily="34" charset="0"/>
              </a:rPr>
              <a:t>The source for SpaceX API dataset collection is: </a:t>
            </a:r>
            <a:r>
              <a:rPr lang="en-US" sz="2200" dirty="0">
                <a:latin typeface="Abadi" panose="020B0604020104020204" pitchFamily="34" charset="0"/>
                <a:hlinkClick r:id="rId3"/>
              </a:rPr>
              <a:t>https://api.spacexdata.com/v4/rockets/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source for web scraping is: </a:t>
            </a:r>
            <a:r>
              <a:rPr lang="en-US" sz="2200" dirty="0">
                <a:latin typeface="Abadi" panose="020B0604020104020204" pitchFamily="34" charset="0"/>
              </a:rPr>
              <a:t>https://en.wikipedia.org/wiki/List_of_Falcon/_9/_and_Falcon_Heavy_launches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2832" y="3669043"/>
            <a:ext cx="10292367" cy="2568471"/>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2833" y="1484221"/>
            <a:ext cx="10452777" cy="214127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Data acquisition was facilitated utilizing SpaceX's public API, following the outlined flowchart, and persisted for further analysis.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https://github.com/Sherrymdx1377/Applied-Data-Science-Capstone/blob/main/week%201/Data%20Collection%20API%20Lab.ipynb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Process 1">
            <a:extLst>
              <a:ext uri="{FF2B5EF4-FFF2-40B4-BE49-F238E27FC236}">
                <a16:creationId xmlns:a16="http://schemas.microsoft.com/office/drawing/2014/main" id="{508A7E89-8B26-90B8-96D3-0E0CFDFBF856}"/>
              </a:ext>
            </a:extLst>
          </p:cNvPr>
          <p:cNvSpPr/>
          <p:nvPr/>
        </p:nvSpPr>
        <p:spPr>
          <a:xfrm>
            <a:off x="990600" y="4140394"/>
            <a:ext cx="2259543" cy="1233385"/>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i="0" dirty="0">
                <a:solidFill>
                  <a:srgbClr val="0D0D0D"/>
                </a:solidFill>
                <a:effectLst/>
                <a:latin typeface="Abadi" panose="020B0604020104020204" pitchFamily="34" charset="0"/>
              </a:rPr>
              <a:t>Initiate API requests to retrieve and parse SpaceX launch data.</a:t>
            </a:r>
          </a:p>
        </p:txBody>
      </p:sp>
      <p:sp>
        <p:nvSpPr>
          <p:cNvPr id="7" name="Flowchart: Process 6">
            <a:extLst>
              <a:ext uri="{FF2B5EF4-FFF2-40B4-BE49-F238E27FC236}">
                <a16:creationId xmlns:a16="http://schemas.microsoft.com/office/drawing/2014/main" id="{B92032DC-1006-82EB-0E0B-6DB5E472950D}"/>
              </a:ext>
            </a:extLst>
          </p:cNvPr>
          <p:cNvSpPr/>
          <p:nvPr/>
        </p:nvSpPr>
        <p:spPr>
          <a:xfrm>
            <a:off x="4677472" y="4140394"/>
            <a:ext cx="2259543" cy="1245641"/>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i="0" dirty="0">
                <a:solidFill>
                  <a:srgbClr val="0D0D0D"/>
                </a:solidFill>
                <a:effectLst/>
                <a:latin typeface="Abadi" panose="020B0604020104020204" pitchFamily="34" charset="0"/>
              </a:rPr>
              <a:t>Implement filtering mechanisms to isolate Falcon 9 launches exclusively.</a:t>
            </a:r>
          </a:p>
        </p:txBody>
      </p:sp>
      <p:sp>
        <p:nvSpPr>
          <p:cNvPr id="8" name="Flowchart: Process 7">
            <a:extLst>
              <a:ext uri="{FF2B5EF4-FFF2-40B4-BE49-F238E27FC236}">
                <a16:creationId xmlns:a16="http://schemas.microsoft.com/office/drawing/2014/main" id="{7CBE0146-1F59-918D-98BF-CCB726187E5B}"/>
              </a:ext>
            </a:extLst>
          </p:cNvPr>
          <p:cNvSpPr/>
          <p:nvPr/>
        </p:nvSpPr>
        <p:spPr>
          <a:xfrm>
            <a:off x="8364344" y="4140394"/>
            <a:ext cx="2259543" cy="1231457"/>
          </a:xfrm>
          <a:prstGeom prst="flowChartProcess">
            <a:avLst/>
          </a:prstGeom>
          <a:solidFill>
            <a:schemeClr val="bg1">
              <a:lumMod val="65000"/>
            </a:schemeClr>
          </a:solidFill>
          <a:ln w="3175">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500" b="1" i="0" dirty="0">
                <a:solidFill>
                  <a:srgbClr val="0D0D0D"/>
                </a:solidFill>
                <a:effectLst/>
                <a:latin typeface="Abadi" panose="020B0604020104020204" pitchFamily="34" charset="0"/>
              </a:rPr>
              <a:t>Address any missing values within the dataset.</a:t>
            </a:r>
            <a:endParaRPr lang="en-US" sz="1500" b="1" dirty="0">
              <a:solidFill>
                <a:srgbClr val="1C7DDB"/>
              </a:solidFill>
              <a:latin typeface="Abadi" panose="020B0604020104020204" pitchFamily="34" charset="0"/>
            </a:endParaRPr>
          </a:p>
        </p:txBody>
      </p:sp>
      <p:sp>
        <p:nvSpPr>
          <p:cNvPr id="9" name="Arrow: Right 8">
            <a:extLst>
              <a:ext uri="{FF2B5EF4-FFF2-40B4-BE49-F238E27FC236}">
                <a16:creationId xmlns:a16="http://schemas.microsoft.com/office/drawing/2014/main" id="{BBCB39E4-4118-33B4-F52D-1847E12C1BF3}"/>
              </a:ext>
            </a:extLst>
          </p:cNvPr>
          <p:cNvSpPr/>
          <p:nvPr/>
        </p:nvSpPr>
        <p:spPr>
          <a:xfrm>
            <a:off x="3650018" y="4592187"/>
            <a:ext cx="510571" cy="4130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52864E6F-8E55-2238-BD8F-7D927617464D}"/>
              </a:ext>
            </a:extLst>
          </p:cNvPr>
          <p:cNvSpPr/>
          <p:nvPr/>
        </p:nvSpPr>
        <p:spPr>
          <a:xfrm>
            <a:off x="7453898" y="4557673"/>
            <a:ext cx="510571" cy="4130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1866</TotalTime>
  <Words>2898</Words>
  <Application>Microsoft Office PowerPoint</Application>
  <PresentationFormat>Widescreen</PresentationFormat>
  <Paragraphs>318</Paragraphs>
  <Slides>53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Shaghayegh Haghbin</cp:lastModifiedBy>
  <cp:revision>205</cp:revision>
  <dcterms:created xsi:type="dcterms:W3CDTF">2021-04-29T18:58:34Z</dcterms:created>
  <dcterms:modified xsi:type="dcterms:W3CDTF">2024-02-21T15:05:26Z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